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263" r:id="rId6"/>
    <p:sldId id="331" r:id="rId7"/>
    <p:sldId id="391" r:id="rId8"/>
    <p:sldId id="290" r:id="rId9"/>
    <p:sldId id="272" r:id="rId10"/>
    <p:sldId id="273" r:id="rId11"/>
    <p:sldId id="376" r:id="rId12"/>
    <p:sldId id="377" r:id="rId13"/>
    <p:sldId id="332" r:id="rId14"/>
    <p:sldId id="345" r:id="rId15"/>
    <p:sldId id="365" r:id="rId16"/>
    <p:sldId id="372" r:id="rId17"/>
    <p:sldId id="373" r:id="rId18"/>
    <p:sldId id="371" r:id="rId19"/>
    <p:sldId id="381" r:id="rId20"/>
    <p:sldId id="383" r:id="rId21"/>
    <p:sldId id="338" r:id="rId22"/>
    <p:sldId id="364" r:id="rId23"/>
    <p:sldId id="378" r:id="rId24"/>
    <p:sldId id="368" r:id="rId25"/>
    <p:sldId id="369" r:id="rId26"/>
    <p:sldId id="370" r:id="rId27"/>
    <p:sldId id="347" r:id="rId28"/>
    <p:sldId id="349" r:id="rId29"/>
    <p:sldId id="350" r:id="rId30"/>
    <p:sldId id="351" r:id="rId31"/>
    <p:sldId id="352" r:id="rId32"/>
    <p:sldId id="354" r:id="rId33"/>
    <p:sldId id="342" r:id="rId34"/>
    <p:sldId id="358" r:id="rId35"/>
    <p:sldId id="386" r:id="rId36"/>
    <p:sldId id="359" r:id="rId37"/>
    <p:sldId id="360" r:id="rId38"/>
    <p:sldId id="361" r:id="rId39"/>
    <p:sldId id="362" r:id="rId40"/>
    <p:sldId id="333" r:id="rId41"/>
    <p:sldId id="375" r:id="rId42"/>
    <p:sldId id="379" r:id="rId43"/>
    <p:sldId id="336" r:id="rId44"/>
    <p:sldId id="367" r:id="rId45"/>
    <p:sldId id="380" r:id="rId46"/>
    <p:sldId id="387" r:id="rId47"/>
    <p:sldId id="339" r:id="rId48"/>
    <p:sldId id="340" r:id="rId49"/>
    <p:sldId id="384" r:id="rId50"/>
    <p:sldId id="385" r:id="rId51"/>
    <p:sldId id="388" r:id="rId52"/>
    <p:sldId id="389" r:id="rId53"/>
    <p:sldId id="337" r:id="rId54"/>
    <p:sldId id="39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72A018-AF6A-354E-491C-1E591153ED57}" name="Osborne, James R MCPO USN DCNO N1 (USA)" initials="O(" userId="S::james.r.osborne.mil@us.navy.mil::db38b5b9-a24d-48a5-8eba-4cddad04ac17" providerId="AD"/>
  <p188:author id="{48BBD651-3C36-6992-3FB2-0621D4349A76}" name="Gardner, Steven L PO1 USN NSSATC HQ (USA)" initials="SG" userId="S::steven.l.gardner16.mil@us.navy.mil::d40a2193-434a-4150-aa78-8e58895ac27f" providerId="AD"/>
  <p188:author id="{C2695ECE-25D1-BD04-F57E-198AE06FDB87}" name="Edmonston, Douglas A SCPO USN CBC GULFPORT MS (USA)" initials="E(" userId="S::douglas.a.edmonston.mil@us.navy.mil::af5b9239-1866-4b1f-a601-d58887d30755" providerId="AD"/>
  <p188:author id="{FC2196DD-371D-119E-A453-B719B9AC54EA}" name="Almonte, Marcelo MCPO USN NETC PENSACOLA FL (USA)" initials="A(" userId="S::marcelo.almonte.mil@us.navy.mil::6da9497a-c4c6-4b8b-a982-0c29bc2bfa3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54" autoAdjust="0"/>
  </p:normalViewPr>
  <p:slideViewPr>
    <p:cSldViewPr snapToGrid="0">
      <p:cViewPr>
        <p:scale>
          <a:sx n="95" d="100"/>
          <a:sy n="95" d="100"/>
        </p:scale>
        <p:origin x="-436" y="-1884"/>
      </p:cViewPr>
      <p:guideLst/>
    </p:cSldViewPr>
  </p:slideViewPr>
  <p:notesTextViewPr>
    <p:cViewPr>
      <p:scale>
        <a:sx n="1" d="1"/>
        <a:sy n="1" d="1"/>
      </p:scale>
      <p:origin x="0" y="-10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lagher, Vicky A CTR USN COMNAVPERSCOM MIL TN (USA)" userId="11f32b14-0284-44a9-82b6-d4dae0c9ebba" providerId="ADAL" clId="{D6362949-8DCE-4E06-9951-05047E9CC906}"/>
    <pc:docChg chg="modSld">
      <pc:chgData name="Gallagher, Vicky A CTR USN COMNAVPERSCOM MIL TN (USA)" userId="11f32b14-0284-44a9-82b6-d4dae0c9ebba" providerId="ADAL" clId="{D6362949-8DCE-4E06-9951-05047E9CC906}" dt="2025-12-09T17:02:49.553" v="8" actId="1076"/>
      <pc:docMkLst>
        <pc:docMk/>
      </pc:docMkLst>
      <pc:sldChg chg="modSp mod">
        <pc:chgData name="Gallagher, Vicky A CTR USN COMNAVPERSCOM MIL TN (USA)" userId="11f32b14-0284-44a9-82b6-d4dae0c9ebba" providerId="ADAL" clId="{D6362949-8DCE-4E06-9951-05047E9CC906}" dt="2025-12-09T17:02:29.259" v="7" actId="1076"/>
        <pc:sldMkLst>
          <pc:docMk/>
          <pc:sldMk cId="103924205" sldId="333"/>
        </pc:sldMkLst>
        <pc:picChg chg="mod">
          <ac:chgData name="Gallagher, Vicky A CTR USN COMNAVPERSCOM MIL TN (USA)" userId="11f32b14-0284-44a9-82b6-d4dae0c9ebba" providerId="ADAL" clId="{D6362949-8DCE-4E06-9951-05047E9CC906}" dt="2025-12-09T17:02:29.259" v="7" actId="1076"/>
          <ac:picMkLst>
            <pc:docMk/>
            <pc:sldMk cId="103924205" sldId="333"/>
            <ac:picMk id="13" creationId="{117BFAFB-ADDE-F85F-56AF-FC0C3092DEEE}"/>
          </ac:picMkLst>
        </pc:picChg>
      </pc:sldChg>
      <pc:sldChg chg="modSp mod">
        <pc:chgData name="Gallagher, Vicky A CTR USN COMNAVPERSCOM MIL TN (USA)" userId="11f32b14-0284-44a9-82b6-d4dae0c9ebba" providerId="ADAL" clId="{D6362949-8DCE-4E06-9951-05047E9CC906}" dt="2025-12-09T17:01:47.007" v="4" actId="1076"/>
        <pc:sldMkLst>
          <pc:docMk/>
          <pc:sldMk cId="4104679620" sldId="359"/>
        </pc:sldMkLst>
        <pc:picChg chg="mod">
          <ac:chgData name="Gallagher, Vicky A CTR USN COMNAVPERSCOM MIL TN (USA)" userId="11f32b14-0284-44a9-82b6-d4dae0c9ebba" providerId="ADAL" clId="{D6362949-8DCE-4E06-9951-05047E9CC906}" dt="2025-12-09T17:01:47.007" v="4" actId="1076"/>
          <ac:picMkLst>
            <pc:docMk/>
            <pc:sldMk cId="4104679620" sldId="359"/>
            <ac:picMk id="19" creationId="{22A22EA6-E666-E4CD-4A5A-6BB9B454E726}"/>
          </ac:picMkLst>
        </pc:picChg>
      </pc:sldChg>
      <pc:sldChg chg="modSp mod">
        <pc:chgData name="Gallagher, Vicky A CTR USN COMNAVPERSCOM MIL TN (USA)" userId="11f32b14-0284-44a9-82b6-d4dae0c9ebba" providerId="ADAL" clId="{D6362949-8DCE-4E06-9951-05047E9CC906}" dt="2025-12-09T17:01:59.166" v="5" actId="1076"/>
        <pc:sldMkLst>
          <pc:docMk/>
          <pc:sldMk cId="4241337461" sldId="360"/>
        </pc:sldMkLst>
        <pc:picChg chg="mod">
          <ac:chgData name="Gallagher, Vicky A CTR USN COMNAVPERSCOM MIL TN (USA)" userId="11f32b14-0284-44a9-82b6-d4dae0c9ebba" providerId="ADAL" clId="{D6362949-8DCE-4E06-9951-05047E9CC906}" dt="2025-12-09T17:01:59.166" v="5" actId="1076"/>
          <ac:picMkLst>
            <pc:docMk/>
            <pc:sldMk cId="4241337461" sldId="360"/>
            <ac:picMk id="4" creationId="{59256BC4-AC48-1342-9D81-C228DC1AECC8}"/>
          </ac:picMkLst>
        </pc:picChg>
      </pc:sldChg>
      <pc:sldChg chg="modSp mod">
        <pc:chgData name="Gallagher, Vicky A CTR USN COMNAVPERSCOM MIL TN (USA)" userId="11f32b14-0284-44a9-82b6-d4dae0c9ebba" providerId="ADAL" clId="{D6362949-8DCE-4E06-9951-05047E9CC906}" dt="2025-12-09T17:02:19.031" v="6" actId="1076"/>
        <pc:sldMkLst>
          <pc:docMk/>
          <pc:sldMk cId="1756743188" sldId="362"/>
        </pc:sldMkLst>
        <pc:picChg chg="mod">
          <ac:chgData name="Gallagher, Vicky A CTR USN COMNAVPERSCOM MIL TN (USA)" userId="11f32b14-0284-44a9-82b6-d4dae0c9ebba" providerId="ADAL" clId="{D6362949-8DCE-4E06-9951-05047E9CC906}" dt="2025-12-09T17:02:19.031" v="6" actId="1076"/>
          <ac:picMkLst>
            <pc:docMk/>
            <pc:sldMk cId="1756743188" sldId="362"/>
            <ac:picMk id="4" creationId="{4695AB0B-2038-8C24-5722-6414002CE3D2}"/>
          </ac:picMkLst>
        </pc:picChg>
      </pc:sldChg>
      <pc:sldChg chg="modSp mod">
        <pc:chgData name="Gallagher, Vicky A CTR USN COMNAVPERSCOM MIL TN (USA)" userId="11f32b14-0284-44a9-82b6-d4dae0c9ebba" providerId="ADAL" clId="{D6362949-8DCE-4E06-9951-05047E9CC906}" dt="2025-12-09T17:02:49.553" v="8" actId="1076"/>
        <pc:sldMkLst>
          <pc:docMk/>
          <pc:sldMk cId="537746425" sldId="367"/>
        </pc:sldMkLst>
        <pc:picChg chg="mod">
          <ac:chgData name="Gallagher, Vicky A CTR USN COMNAVPERSCOM MIL TN (USA)" userId="11f32b14-0284-44a9-82b6-d4dae0c9ebba" providerId="ADAL" clId="{D6362949-8DCE-4E06-9951-05047E9CC906}" dt="2025-12-09T17:02:49.553" v="8" actId="1076"/>
          <ac:picMkLst>
            <pc:docMk/>
            <pc:sldMk cId="537746425" sldId="367"/>
            <ac:picMk id="10" creationId="{E267D662-23AC-F482-BA0E-D1FAD8806C0F}"/>
          </ac:picMkLst>
        </pc:picChg>
      </pc:sldChg>
      <pc:sldChg chg="modSp mod">
        <pc:chgData name="Gallagher, Vicky A CTR USN COMNAVPERSCOM MIL TN (USA)" userId="11f32b14-0284-44a9-82b6-d4dae0c9ebba" providerId="ADAL" clId="{D6362949-8DCE-4E06-9951-05047E9CC906}" dt="2025-12-09T16:59:29.339" v="1" actId="1076"/>
        <pc:sldMkLst>
          <pc:docMk/>
          <pc:sldMk cId="3480502861" sldId="371"/>
        </pc:sldMkLst>
        <pc:picChg chg="mod">
          <ac:chgData name="Gallagher, Vicky A CTR USN COMNAVPERSCOM MIL TN (USA)" userId="11f32b14-0284-44a9-82b6-d4dae0c9ebba" providerId="ADAL" clId="{D6362949-8DCE-4E06-9951-05047E9CC906}" dt="2025-12-09T16:59:29.339" v="1" actId="1076"/>
          <ac:picMkLst>
            <pc:docMk/>
            <pc:sldMk cId="3480502861" sldId="371"/>
            <ac:picMk id="13" creationId="{33979523-F13A-E20B-1066-5E9EADE066C1}"/>
          </ac:picMkLst>
        </pc:picChg>
      </pc:sldChg>
      <pc:sldChg chg="modSp mod">
        <pc:chgData name="Gallagher, Vicky A CTR USN COMNAVPERSCOM MIL TN (USA)" userId="11f32b14-0284-44a9-82b6-d4dae0c9ebba" providerId="ADAL" clId="{D6362949-8DCE-4E06-9951-05047E9CC906}" dt="2025-12-09T17:00:01.727" v="3" actId="1076"/>
        <pc:sldMkLst>
          <pc:docMk/>
          <pc:sldMk cId="3879741807" sldId="381"/>
        </pc:sldMkLst>
        <pc:picChg chg="mod">
          <ac:chgData name="Gallagher, Vicky A CTR USN COMNAVPERSCOM MIL TN (USA)" userId="11f32b14-0284-44a9-82b6-d4dae0c9ebba" providerId="ADAL" clId="{D6362949-8DCE-4E06-9951-05047E9CC906}" dt="2025-12-09T17:00:01.727" v="3" actId="1076"/>
          <ac:picMkLst>
            <pc:docMk/>
            <pc:sldMk cId="3879741807" sldId="381"/>
            <ac:picMk id="8" creationId="{3EC9A760-927B-B5EF-168A-FAB9F15457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EDB4D-0AA0-4AB1-8314-363590B73539}"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ADCF-32D8-418E-BB9E-77375191B9AF}" type="slidenum">
              <a:rPr lang="en-US" smtClean="0"/>
              <a:t>‹#›</a:t>
            </a:fld>
            <a:endParaRPr lang="en-US"/>
          </a:p>
        </p:txBody>
      </p:sp>
    </p:spTree>
    <p:extLst>
      <p:ext uri="{BB962C8B-B14F-4D97-AF65-F5344CB8AC3E}">
        <p14:creationId xmlns:p14="http://schemas.microsoft.com/office/powerpoint/2010/main" val="135488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Time Required: 100 min </a:t>
            </a:r>
          </a:p>
          <a:p>
            <a:endParaRPr lang="en-US" dirty="0"/>
          </a:p>
        </p:txBody>
      </p:sp>
      <p:sp>
        <p:nvSpPr>
          <p:cNvPr id="4" name="Slide Number Placeholder 3"/>
          <p:cNvSpPr>
            <a:spLocks noGrp="1"/>
          </p:cNvSpPr>
          <p:nvPr>
            <p:ph type="sldNum" sz="quarter" idx="10"/>
          </p:nvPr>
        </p:nvSpPr>
        <p:spPr/>
        <p:txBody>
          <a:bodyPr/>
          <a:lstStyle/>
          <a:p>
            <a:fld id="{D5ACEE01-41AF-2A4D-9C8A-1F63ADF14122}" type="slidenum">
              <a:rPr lang="en-US" smtClean="0"/>
              <a:t>1</a:t>
            </a:fld>
            <a:endParaRPr lang="en-US"/>
          </a:p>
        </p:txBody>
      </p:sp>
    </p:spTree>
    <p:extLst>
      <p:ext uri="{BB962C8B-B14F-4D97-AF65-F5344CB8AC3E}">
        <p14:creationId xmlns:p14="http://schemas.microsoft.com/office/powerpoint/2010/main" val="3257226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 </a:t>
            </a:r>
            <a:endParaRPr lang="en-US">
              <a:latin typeface="Tahoma"/>
              <a:ea typeface="Tahoma"/>
              <a:cs typeface="Tahoma"/>
            </a:endParaRPr>
          </a:p>
          <a:p>
            <a:r>
              <a:rPr lang="en-US">
                <a:latin typeface="Tahoma"/>
                <a:ea typeface="Tahoma"/>
                <a:cs typeface="Tahoma"/>
              </a:rPr>
              <a:t>1. Once logged into the home page for CWAY, (found on BOL) in the middle of the screening CWAY populates notes, i.e. if a specific month reenlistment results have been released or any other important information. </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2. To pull individual Sailors, hover over Sailors, Sailor browser and find Sailor (listed in alphabetical order based off last name). To get to the reenlistment applications prepopulated for the month, hover over Sailors, reenlistment then click reenlistment application browser. Here you can see which Sailors' applications have been submitted. You can change the from/to date to a single month and click on the refresh button highlighted in blue. </a:t>
            </a: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10</a:t>
            </a:fld>
            <a:endParaRPr lang="en-US"/>
          </a:p>
        </p:txBody>
      </p:sp>
    </p:spTree>
    <p:extLst>
      <p:ext uri="{BB962C8B-B14F-4D97-AF65-F5344CB8AC3E}">
        <p14:creationId xmlns:p14="http://schemas.microsoft.com/office/powerpoint/2010/main" val="113034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b="1">
                <a:latin typeface="Tahoma"/>
                <a:ea typeface="Tahoma"/>
                <a:cs typeface="Tahoma"/>
              </a:rPr>
              <a:t>Each Sailor must be qualified in CWAY in order for the system optimization properly work. Ensure you are screening.</a:t>
            </a:r>
          </a:p>
          <a:p>
            <a:endParaRPr lang="en-US" b="0"/>
          </a:p>
          <a:p>
            <a:r>
              <a:rPr lang="en-US" b="0">
                <a:latin typeface="Tahoma"/>
                <a:ea typeface="Tahoma"/>
                <a:cs typeface="Tahoma"/>
              </a:rPr>
              <a:t>1.</a:t>
            </a:r>
            <a:r>
              <a:rPr lang="en-US" b="0" baseline="0">
                <a:latin typeface="Tahoma"/>
                <a:ea typeface="Tahoma"/>
                <a:cs typeface="Tahoma"/>
              </a:rPr>
              <a:t> </a:t>
            </a:r>
            <a:r>
              <a:rPr lang="en-US">
                <a:latin typeface="Tahoma"/>
                <a:ea typeface="Tahoma"/>
                <a:cs typeface="Tahoma"/>
              </a:rPr>
              <a:t>To qualify or manually input a reenlistment application, hover over Sailors, Sailor browser, find Sailor you are looking for, highlight in blue then click edit on left hand side. On this screen you will click on and ensure all information is correct for general information, test scores and evaluations, medical, legal &amp; moral, and CTO (this portion you will leave blank unless a Sailor is close to separating and a CTO (Career Transition Officer) has been assigned.</a:t>
            </a:r>
          </a:p>
          <a:p>
            <a:endParaRPr lang="en-US">
              <a:latin typeface="Tahoma" panose="020B0604030504040204" pitchFamily="34" charset="0"/>
              <a:ea typeface="Tahoma" panose="020B0604030504040204" pitchFamily="34" charset="0"/>
              <a:cs typeface="Tahoma" panose="020B0604030504040204" pitchFamily="34" charset="0"/>
            </a:endParaRPr>
          </a:p>
          <a:p>
            <a:pPr marL="0" indent="0">
              <a:buAutoNum type="arabicPeriod" startAt="2"/>
            </a:pPr>
            <a:r>
              <a:rPr lang="en-US">
                <a:latin typeface="Tahoma"/>
                <a:ea typeface="Tahoma"/>
                <a:cs typeface="Tahoma"/>
              </a:rPr>
              <a:t> Once updated and verified click on qualify (lower left corner). You will know if a Sailor is qualified or not, by going back to Sailor, Sailor browser. Here you will see the listing of all of your Sailors; there will be an </a:t>
            </a:r>
            <a:r>
              <a:rPr lang="en-US">
                <a:solidFill>
                  <a:srgbClr val="00B050"/>
                </a:solidFill>
                <a:latin typeface="Tahoma"/>
                <a:ea typeface="Tahoma"/>
                <a:cs typeface="Tahoma"/>
              </a:rPr>
              <a:t>asterisk</a:t>
            </a:r>
            <a:r>
              <a:rPr lang="en-US">
                <a:latin typeface="Tahoma"/>
                <a:ea typeface="Tahoma"/>
                <a:cs typeface="Tahoma"/>
              </a:rPr>
              <a:t> (*) on the left side next to all Sailors who are qualified. </a:t>
            </a:r>
          </a:p>
          <a:p>
            <a:pPr marL="228600" indent="-228600">
              <a:buAutoNum type="arabicPeriod" startAt="2"/>
            </a:pPr>
            <a:endParaRPr lang="en-US">
              <a:latin typeface="Tahoma" panose="020B0604030504040204" pitchFamily="34" charset="0"/>
              <a:ea typeface="Tahoma" panose="020B0604030504040204" pitchFamily="34" charset="0"/>
              <a:cs typeface="Tahoma" panose="020B0604030504040204" pitchFamily="34" charset="0"/>
            </a:endParaRPr>
          </a:p>
          <a:p>
            <a:pPr marL="0" indent="0">
              <a:buAutoNum type="arabicPeriod" startAt="2"/>
            </a:pPr>
            <a:r>
              <a:rPr lang="en-US">
                <a:latin typeface="Tahoma"/>
                <a:ea typeface="Tahoma"/>
                <a:cs typeface="Tahoma"/>
              </a:rPr>
              <a:t>  If you need to manually input a reenlistment application for a Sailor, you will go back to this screen and instead of clicking "qualify" click on apply reenlistment. </a:t>
            </a:r>
          </a:p>
        </p:txBody>
      </p:sp>
      <p:sp>
        <p:nvSpPr>
          <p:cNvPr id="4" name="Slide Number Placeholder 3"/>
          <p:cNvSpPr>
            <a:spLocks noGrp="1"/>
          </p:cNvSpPr>
          <p:nvPr>
            <p:ph type="sldNum" sz="quarter" idx="10"/>
          </p:nvPr>
        </p:nvSpPr>
        <p:spPr/>
        <p:txBody>
          <a:bodyPr/>
          <a:lstStyle/>
          <a:p>
            <a:fld id="{D5ACEE01-41AF-2A4D-9C8A-1F63ADF14122}" type="slidenum">
              <a:rPr lang="en-US" smtClean="0"/>
              <a:t>11</a:t>
            </a:fld>
            <a:endParaRPr lang="en-US"/>
          </a:p>
        </p:txBody>
      </p:sp>
    </p:spTree>
    <p:extLst>
      <p:ext uri="{BB962C8B-B14F-4D97-AF65-F5344CB8AC3E}">
        <p14:creationId xmlns:p14="http://schemas.microsoft.com/office/powerpoint/2010/main" val="3285472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Each Sailor must be qualified in CWAY in order for the system optimization properly work. Ensure you are screening.</a:t>
            </a:r>
          </a:p>
          <a:p>
            <a:endParaRPr lang="en-US" b="0" dirty="0"/>
          </a:p>
          <a:p>
            <a:r>
              <a:rPr lang="en-US" b="0" dirty="0">
                <a:latin typeface="Tahoma"/>
                <a:ea typeface="Tahoma"/>
                <a:cs typeface="Tahoma"/>
              </a:rPr>
              <a:t>Go through each tab (Test Scores &amp; Evaluations, Medical, </a:t>
            </a:r>
            <a:r>
              <a:rPr lang="en-US" b="0" dirty="0" err="1">
                <a:latin typeface="Tahoma"/>
                <a:ea typeface="Tahoma"/>
                <a:cs typeface="Tahoma"/>
              </a:rPr>
              <a:t>etc</a:t>
            </a:r>
            <a:r>
              <a:rPr lang="en-US" b="0" dirty="0">
                <a:latin typeface="Tahoma"/>
                <a:ea typeface="Tahoma"/>
                <a:cs typeface="Tahoma"/>
              </a:rPr>
              <a:t>), and ensure that the information is current and up-to-date before hitting </a:t>
            </a:r>
            <a:r>
              <a:rPr lang="en-US" dirty="0">
                <a:latin typeface="Tahoma"/>
                <a:ea typeface="Tahoma"/>
                <a:cs typeface="Tahoma"/>
              </a:rPr>
              <a:t>Save; then Qualify</a:t>
            </a:r>
            <a:r>
              <a:rPr lang="en-US" b="0" dirty="0">
                <a:latin typeface="Tahoma"/>
                <a:ea typeface="Tahoma"/>
                <a:cs typeface="Tahoma"/>
              </a:rPr>
              <a:t>.</a:t>
            </a:r>
          </a:p>
          <a:p>
            <a:endParaRPr lang="en-US" b="0" dirty="0"/>
          </a:p>
          <a:p>
            <a:r>
              <a:rPr lang="en-US" b="0" dirty="0">
                <a:latin typeface="Tahoma"/>
                <a:ea typeface="Tahoma"/>
                <a:cs typeface="Tahoma"/>
              </a:rPr>
              <a:t>Refer to the 2024 CWAY User Guide (page 18-23) for more examples and further guidance</a:t>
            </a:r>
            <a:r>
              <a:rPr lang="en-US" dirty="0">
                <a:latin typeface="Tahoma"/>
                <a:ea typeface="Tahoma"/>
                <a:cs typeface="Tahoma"/>
              </a:rPr>
              <a:t>.</a:t>
            </a:r>
            <a:endParaRPr lang="en-US" b="0" dirty="0"/>
          </a:p>
        </p:txBody>
      </p:sp>
      <p:sp>
        <p:nvSpPr>
          <p:cNvPr id="4" name="Slide Number Placeholder 3"/>
          <p:cNvSpPr>
            <a:spLocks noGrp="1"/>
          </p:cNvSpPr>
          <p:nvPr>
            <p:ph type="sldNum" sz="quarter" idx="10"/>
          </p:nvPr>
        </p:nvSpPr>
        <p:spPr/>
        <p:txBody>
          <a:bodyPr/>
          <a:lstStyle/>
          <a:p>
            <a:fld id="{D5ACEE01-41AF-2A4D-9C8A-1F63ADF14122}" type="slidenum">
              <a:rPr lang="en-US" smtClean="0"/>
              <a:t>12</a:t>
            </a:fld>
            <a:endParaRPr lang="en-US"/>
          </a:p>
        </p:txBody>
      </p:sp>
    </p:spTree>
    <p:extLst>
      <p:ext uri="{BB962C8B-B14F-4D97-AF65-F5344CB8AC3E}">
        <p14:creationId xmlns:p14="http://schemas.microsoft.com/office/powerpoint/2010/main" val="61544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p>
          <a:p>
            <a:r>
              <a:rPr lang="en-US">
                <a:latin typeface="Tahoma"/>
                <a:ea typeface="Tahoma"/>
                <a:cs typeface="Tahoma"/>
              </a:rPr>
              <a:t>None</a:t>
            </a:r>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13</a:t>
            </a:fld>
            <a:endParaRPr lang="en-US"/>
          </a:p>
        </p:txBody>
      </p:sp>
    </p:spTree>
    <p:extLst>
      <p:ext uri="{BB962C8B-B14F-4D97-AF65-F5344CB8AC3E}">
        <p14:creationId xmlns:p14="http://schemas.microsoft.com/office/powerpoint/2010/main" val="322249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a:t>None</a:t>
            </a:r>
          </a:p>
        </p:txBody>
      </p:sp>
      <p:sp>
        <p:nvSpPr>
          <p:cNvPr id="4" name="Slide Number Placeholder 3"/>
          <p:cNvSpPr>
            <a:spLocks noGrp="1"/>
          </p:cNvSpPr>
          <p:nvPr>
            <p:ph type="sldNum" sz="quarter" idx="5"/>
          </p:nvPr>
        </p:nvSpPr>
        <p:spPr/>
        <p:txBody>
          <a:bodyPr/>
          <a:lstStyle/>
          <a:p>
            <a:fld id="{D5ACEE01-41AF-2A4D-9C8A-1F63ADF14122}" type="slidenum">
              <a:rPr lang="en-US" smtClean="0"/>
              <a:t>14</a:t>
            </a:fld>
            <a:endParaRPr lang="en-US"/>
          </a:p>
        </p:txBody>
      </p:sp>
    </p:spTree>
    <p:extLst>
      <p:ext uri="{BB962C8B-B14F-4D97-AF65-F5344CB8AC3E}">
        <p14:creationId xmlns:p14="http://schemas.microsoft.com/office/powerpoint/2010/main" val="75994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a:t>None</a:t>
            </a:r>
          </a:p>
        </p:txBody>
      </p:sp>
      <p:sp>
        <p:nvSpPr>
          <p:cNvPr id="4" name="Slide Number Placeholder 3"/>
          <p:cNvSpPr>
            <a:spLocks noGrp="1"/>
          </p:cNvSpPr>
          <p:nvPr>
            <p:ph type="sldNum" sz="quarter" idx="5"/>
          </p:nvPr>
        </p:nvSpPr>
        <p:spPr/>
        <p:txBody>
          <a:bodyPr/>
          <a:lstStyle/>
          <a:p>
            <a:fld id="{D5ACEE01-41AF-2A4D-9C8A-1F63ADF14122}" type="slidenum">
              <a:rPr lang="en-US" smtClean="0"/>
              <a:t>15</a:t>
            </a:fld>
            <a:endParaRPr lang="en-US"/>
          </a:p>
        </p:txBody>
      </p:sp>
    </p:spTree>
    <p:extLst>
      <p:ext uri="{BB962C8B-B14F-4D97-AF65-F5344CB8AC3E}">
        <p14:creationId xmlns:p14="http://schemas.microsoft.com/office/powerpoint/2010/main" val="3735308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ea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16</a:t>
            </a:fld>
            <a:endParaRPr lang="en-US"/>
          </a:p>
        </p:txBody>
      </p:sp>
    </p:spTree>
    <p:extLst>
      <p:ext uri="{BB962C8B-B14F-4D97-AF65-F5344CB8AC3E}">
        <p14:creationId xmlns:p14="http://schemas.microsoft.com/office/powerpoint/2010/main" val="80264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CWAY Application </a:t>
            </a:r>
            <a:r>
              <a:rPr lang="en-US" b="0" dirty="0">
                <a:latin typeface="Tahoma"/>
                <a:ea typeface="Tahoma"/>
                <a:cs typeface="Tahoma"/>
              </a:rPr>
              <a:t>- Applies to Active Duty and TAR Sailors E3 to E6 with 14 years or less of active service between Active-Duty Service Date (ADSD) and Expiration of Active Obligated Service (SEAOS). </a:t>
            </a:r>
          </a:p>
          <a:p>
            <a:endParaRPr lang="en-US" b="0" dirty="0"/>
          </a:p>
          <a:p>
            <a:r>
              <a:rPr lang="en-US" b="0" dirty="0">
                <a:latin typeface="Tahoma"/>
                <a:ea typeface="Tahoma"/>
                <a:cs typeface="Tahoma"/>
              </a:rPr>
              <a:t>Applications can be submitted under either “Sailors &gt; CWAY Application Browser” or “Sailors &gt; Sailor Browser.” </a:t>
            </a:r>
          </a:p>
          <a:p>
            <a:endParaRPr lang="en-US" b="0" dirty="0"/>
          </a:p>
          <a:p>
            <a:r>
              <a:rPr lang="en-US" b="0" dirty="0">
                <a:latin typeface="Tahoma"/>
                <a:ea typeface="Tahoma"/>
                <a:cs typeface="Tahoma"/>
              </a:rPr>
              <a:t>Most CCCs utilize the “CWAY Application Browser” to submit CWAY applications. All system-generated applications can be found in this section.  </a:t>
            </a:r>
          </a:p>
          <a:p>
            <a:endParaRPr lang="en-US" b="0" dirty="0"/>
          </a:p>
          <a:p>
            <a:r>
              <a:rPr lang="en-US" b="0" dirty="0">
                <a:latin typeface="Tahoma"/>
                <a:ea typeface="Tahoma"/>
                <a:cs typeface="Tahoma"/>
              </a:rPr>
              <a:t>AC/TAR Sailors applying for Reenlistment and Conversion apply in My Navy Assignments during their PRD window. </a:t>
            </a:r>
          </a:p>
        </p:txBody>
      </p:sp>
      <p:sp>
        <p:nvSpPr>
          <p:cNvPr id="4" name="Slide Number Placeholder 3"/>
          <p:cNvSpPr>
            <a:spLocks noGrp="1"/>
          </p:cNvSpPr>
          <p:nvPr>
            <p:ph type="sldNum" sz="quarter" idx="10"/>
          </p:nvPr>
        </p:nvSpPr>
        <p:spPr/>
        <p:txBody>
          <a:bodyPr/>
          <a:lstStyle/>
          <a:p>
            <a:fld id="{D5ACEE01-41AF-2A4D-9C8A-1F63ADF14122}" type="slidenum">
              <a:rPr lang="en-US" smtClean="0"/>
              <a:t>18</a:t>
            </a:fld>
            <a:endParaRPr lang="en-US"/>
          </a:p>
        </p:txBody>
      </p:sp>
    </p:spTree>
    <p:extLst>
      <p:ext uri="{BB962C8B-B14F-4D97-AF65-F5344CB8AC3E}">
        <p14:creationId xmlns:p14="http://schemas.microsoft.com/office/powerpoint/2010/main" val="901908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b="0">
                <a:latin typeface="Tahoma"/>
                <a:ea typeface="Tahoma"/>
                <a:cs typeface="Tahoma"/>
              </a:rPr>
              <a:t>Applications can be submitted under either “Sailors &gt; CWAY Application Browser” or “Sailors &gt; Sailor Browser.” </a:t>
            </a:r>
          </a:p>
          <a:p>
            <a:endParaRPr lang="en-US" b="0"/>
          </a:p>
          <a:p>
            <a:r>
              <a:rPr lang="en-US" b="0">
                <a:latin typeface="Tahoma"/>
                <a:ea typeface="Tahoma"/>
                <a:cs typeface="Tahoma"/>
              </a:rPr>
              <a:t>Most CCCs utilize the “CWAY Application Browser” to submit CWAY applications. All system-generated applications can be found in this section.  </a:t>
            </a:r>
          </a:p>
          <a:p>
            <a:endParaRPr lang="en-US" b="0"/>
          </a:p>
          <a:p>
            <a:r>
              <a:rPr lang="en-US" b="0">
                <a:latin typeface="Tahoma"/>
                <a:ea typeface="Tahoma"/>
                <a:cs typeface="Tahoma"/>
              </a:rPr>
              <a:t>AC/TAR Sailors applying for Reenlistment and Conversion apply in My Navy Assignments during their PRD window. </a:t>
            </a:r>
          </a:p>
        </p:txBody>
      </p:sp>
      <p:sp>
        <p:nvSpPr>
          <p:cNvPr id="4" name="Slide Number Placeholder 3"/>
          <p:cNvSpPr>
            <a:spLocks noGrp="1"/>
          </p:cNvSpPr>
          <p:nvPr>
            <p:ph type="sldNum" sz="quarter" idx="10"/>
          </p:nvPr>
        </p:nvSpPr>
        <p:spPr/>
        <p:txBody>
          <a:bodyPr/>
          <a:lstStyle/>
          <a:p>
            <a:fld id="{D5ACEE01-41AF-2A4D-9C8A-1F63ADF14122}" type="slidenum">
              <a:rPr lang="en-US" smtClean="0"/>
              <a:t>19</a:t>
            </a:fld>
            <a:endParaRPr lang="en-US"/>
          </a:p>
        </p:txBody>
      </p:sp>
    </p:spTree>
    <p:extLst>
      <p:ext uri="{BB962C8B-B14F-4D97-AF65-F5344CB8AC3E}">
        <p14:creationId xmlns:p14="http://schemas.microsoft.com/office/powerpoint/2010/main" val="2214988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a:t>None</a:t>
            </a:r>
          </a:p>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26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a:latin typeface="Tahoma"/>
                <a:ea typeface="Tahoma"/>
                <a:cs typeface="Tahoma"/>
              </a:rPr>
              <a:t>Review objectives.</a:t>
            </a:r>
          </a:p>
        </p:txBody>
      </p:sp>
      <p:sp>
        <p:nvSpPr>
          <p:cNvPr id="4" name="Slide Number Placeholder 3"/>
          <p:cNvSpPr>
            <a:spLocks noGrp="1"/>
          </p:cNvSpPr>
          <p:nvPr>
            <p:ph type="sldNum" sz="quarter" idx="5"/>
          </p:nvPr>
        </p:nvSpPr>
        <p:spPr/>
        <p:txBody>
          <a:bodyPr/>
          <a:lstStyle/>
          <a:p>
            <a:fld id="{D5ACEE01-41AF-2A4D-9C8A-1F63ADF14122}" type="slidenum">
              <a:rPr lang="en-US" smtClean="0"/>
              <a:t>2</a:t>
            </a:fld>
            <a:endParaRPr lang="en-US"/>
          </a:p>
        </p:txBody>
      </p:sp>
    </p:spTree>
    <p:extLst>
      <p:ext uri="{BB962C8B-B14F-4D97-AF65-F5344CB8AC3E}">
        <p14:creationId xmlns:p14="http://schemas.microsoft.com/office/powerpoint/2010/main" val="1634983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endParaRPr lang="en-US">
              <a:latin typeface="Tahoma"/>
              <a:ea typeface="Tahoma"/>
              <a:cs typeface="Tahoma"/>
            </a:endParaRPr>
          </a:p>
          <a:p>
            <a:r>
              <a:rPr lang="en-US"/>
              <a:t>None</a:t>
            </a:r>
          </a:p>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3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a:latin typeface="Tahoma"/>
                <a:ea typeface="Tahoma"/>
                <a:cs typeface="Tahoma"/>
              </a:rPr>
              <a:t>Per MILPERSMAN 1306-1501, the CCC may contact the SELRES Enlisted Community Manager directly to request a SELRES quota (not a reset) for Sailors within 90 days from SEAOS. Resets for SELRES are NOT authorized during this period.</a:t>
            </a:r>
            <a:r>
              <a:rPr lang="en-US" b="1">
                <a:latin typeface="Tahoma"/>
                <a:ea typeface="Tahoma"/>
                <a:cs typeface="Tahoma"/>
              </a:rPr>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227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a:latin typeface="Tahoma"/>
                <a:ea typeface="Tahoma"/>
                <a:cs typeface="Tahoma"/>
              </a:rPr>
              <a:t>CWAY receives results from MNA Marketplace of Sailors who have been selected for a set of orders and approved for Reenlistment. </a:t>
            </a:r>
          </a:p>
        </p:txBody>
      </p:sp>
      <p:sp>
        <p:nvSpPr>
          <p:cNvPr id="4" name="Slide Number Placeholder 3"/>
          <p:cNvSpPr>
            <a:spLocks noGrp="1"/>
          </p:cNvSpPr>
          <p:nvPr>
            <p:ph type="sldNum" sz="quarter" idx="10"/>
          </p:nvPr>
        </p:nvSpPr>
        <p:spPr/>
        <p:txBody>
          <a:bodyPr/>
          <a:lstStyle/>
          <a:p>
            <a:fld id="{D5ACEE01-41AF-2A4D-9C8A-1F63ADF14122}" type="slidenum">
              <a:rPr lang="en-US" smtClean="0"/>
              <a:t>24</a:t>
            </a:fld>
            <a:endParaRPr lang="en-US"/>
          </a:p>
        </p:txBody>
      </p:sp>
    </p:spTree>
    <p:extLst>
      <p:ext uri="{BB962C8B-B14F-4D97-AF65-F5344CB8AC3E}">
        <p14:creationId xmlns:p14="http://schemas.microsoft.com/office/powerpoint/2010/main" val="2991569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b="0">
                <a:latin typeface="Tahoma"/>
                <a:ea typeface="Tahoma"/>
                <a:cs typeface="Tahoma"/>
              </a:rPr>
              <a:t>• </a:t>
            </a:r>
            <a:r>
              <a:rPr lang="en-US" b="1">
                <a:latin typeface="Tahoma"/>
                <a:ea typeface="Tahoma"/>
                <a:cs typeface="Tahoma"/>
              </a:rPr>
              <a:t>Requires Action </a:t>
            </a:r>
            <a:r>
              <a:rPr lang="en-US" b="0">
                <a:latin typeface="Tahoma"/>
                <a:ea typeface="Tahoma"/>
                <a:cs typeface="Tahoma"/>
              </a:rPr>
              <a:t>- The record must be reviewed and updated with the Member’s desire/eligibility.  </a:t>
            </a:r>
          </a:p>
          <a:p>
            <a:r>
              <a:rPr lang="en-US" b="0">
                <a:latin typeface="Tahoma"/>
                <a:ea typeface="Tahoma"/>
                <a:cs typeface="Tahoma"/>
              </a:rPr>
              <a:t>• </a:t>
            </a:r>
            <a:r>
              <a:rPr lang="en-US" b="1">
                <a:latin typeface="Tahoma"/>
                <a:ea typeface="Tahoma"/>
                <a:cs typeface="Tahoma"/>
              </a:rPr>
              <a:t>Ready for CCC </a:t>
            </a:r>
            <a:r>
              <a:rPr lang="en-US" b="0">
                <a:latin typeface="Tahoma"/>
                <a:ea typeface="Tahoma"/>
                <a:cs typeface="Tahoma"/>
              </a:rPr>
              <a:t>- DCC has entered the Member’s desire, and it is ready for CCC review and submission. </a:t>
            </a:r>
          </a:p>
          <a:p>
            <a:r>
              <a:rPr lang="en-US" b="0">
                <a:latin typeface="Tahoma"/>
                <a:ea typeface="Tahoma"/>
                <a:cs typeface="Tahoma"/>
              </a:rPr>
              <a:t>• </a:t>
            </a:r>
            <a:r>
              <a:rPr lang="en-US" b="1">
                <a:latin typeface="Tahoma"/>
                <a:ea typeface="Tahoma"/>
                <a:cs typeface="Tahoma"/>
              </a:rPr>
              <a:t>Requests Participation </a:t>
            </a:r>
            <a:r>
              <a:rPr lang="en-US" b="0">
                <a:latin typeface="Tahoma"/>
                <a:ea typeface="Tahoma"/>
                <a:cs typeface="Tahoma"/>
              </a:rPr>
              <a:t>- Member has requested to participate in PACT Marketplace. </a:t>
            </a:r>
          </a:p>
          <a:p>
            <a:r>
              <a:rPr lang="en-US" b="0">
                <a:latin typeface="Tahoma"/>
                <a:ea typeface="Tahoma"/>
                <a:cs typeface="Tahoma"/>
              </a:rPr>
              <a:t>• </a:t>
            </a:r>
            <a:r>
              <a:rPr lang="en-US" b="1">
                <a:latin typeface="Tahoma"/>
                <a:ea typeface="Tahoma"/>
                <a:cs typeface="Tahoma"/>
              </a:rPr>
              <a:t>Requests Onboard </a:t>
            </a:r>
            <a:r>
              <a:rPr lang="en-US" b="0">
                <a:latin typeface="Tahoma"/>
                <a:ea typeface="Tahoma"/>
                <a:cs typeface="Tahoma"/>
              </a:rPr>
              <a:t>- Member can request to remain onboard current command. </a:t>
            </a:r>
          </a:p>
          <a:p>
            <a:r>
              <a:rPr lang="en-US" b="0"/>
              <a:t>• </a:t>
            </a:r>
            <a:r>
              <a:rPr lang="en-US" b="1"/>
              <a:t>Declines Participation </a:t>
            </a:r>
            <a:r>
              <a:rPr lang="en-US" b="0"/>
              <a:t>- Member declined to participate in MNA PACT Marketplace. </a:t>
            </a:r>
          </a:p>
          <a:p>
            <a:r>
              <a:rPr lang="en-US" b="0"/>
              <a:t>• </a:t>
            </a:r>
            <a:r>
              <a:rPr lang="en-US" b="1"/>
              <a:t>Not Eligible </a:t>
            </a:r>
            <a:r>
              <a:rPr lang="en-US" b="0"/>
              <a:t>- Member is not eligible, for example, Legal/Moral disqualification, performance, etc.  </a:t>
            </a:r>
          </a:p>
          <a:p>
            <a:r>
              <a:rPr lang="en-US" b="0"/>
              <a:t>• </a:t>
            </a:r>
            <a:r>
              <a:rPr lang="en-US" b="1"/>
              <a:t>Transmitted to MNA </a:t>
            </a:r>
            <a:r>
              <a:rPr lang="en-US" b="0"/>
              <a:t>- Member’s record sent to MNA with all Member’s qualified jobs. </a:t>
            </a:r>
          </a:p>
          <a:p>
            <a:r>
              <a:rPr lang="en-US" b="0"/>
              <a:t>• </a:t>
            </a:r>
            <a:r>
              <a:rPr lang="en-US" b="1"/>
              <a:t>Approved</a:t>
            </a:r>
            <a:r>
              <a:rPr lang="en-US" b="0"/>
              <a:t> - Member was approved for a rate and order via the MNA PACT Marketplace. </a:t>
            </a:r>
          </a:p>
          <a:p>
            <a:r>
              <a:rPr lang="en-US" b="0"/>
              <a:t>• </a:t>
            </a:r>
            <a:r>
              <a:rPr lang="en-US" b="1"/>
              <a:t>Approved-Revoked</a:t>
            </a:r>
            <a:r>
              <a:rPr lang="en-US" b="0"/>
              <a:t> - Previous approved rate and orders returned and/or revoked. </a:t>
            </a:r>
          </a:p>
          <a:p>
            <a:r>
              <a:rPr lang="en-US" b="0"/>
              <a:t>• </a:t>
            </a:r>
            <a:r>
              <a:rPr lang="en-US" b="1"/>
              <a:t>Denied</a:t>
            </a:r>
            <a:r>
              <a:rPr lang="en-US" b="0"/>
              <a:t> - Member’s request was denied during the cycle. </a:t>
            </a:r>
          </a:p>
        </p:txBody>
      </p:sp>
      <p:sp>
        <p:nvSpPr>
          <p:cNvPr id="4" name="Slide Number Placeholder 3"/>
          <p:cNvSpPr>
            <a:spLocks noGrp="1"/>
          </p:cNvSpPr>
          <p:nvPr>
            <p:ph type="sldNum" sz="quarter" idx="10"/>
          </p:nvPr>
        </p:nvSpPr>
        <p:spPr/>
        <p:txBody>
          <a:bodyPr/>
          <a:lstStyle/>
          <a:p>
            <a:fld id="{D5ACEE01-41AF-2A4D-9C8A-1F63ADF14122}" type="slidenum">
              <a:rPr lang="en-US" smtClean="0"/>
              <a:t>25</a:t>
            </a:fld>
            <a:endParaRPr lang="en-US"/>
          </a:p>
        </p:txBody>
      </p:sp>
    </p:spTree>
    <p:extLst>
      <p:ext uri="{BB962C8B-B14F-4D97-AF65-F5344CB8AC3E}">
        <p14:creationId xmlns:p14="http://schemas.microsoft.com/office/powerpoint/2010/main" val="546394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26</a:t>
            </a:fld>
            <a:endParaRPr lang="en-US"/>
          </a:p>
        </p:txBody>
      </p:sp>
    </p:spTree>
    <p:extLst>
      <p:ext uri="{BB962C8B-B14F-4D97-AF65-F5344CB8AC3E}">
        <p14:creationId xmlns:p14="http://schemas.microsoft.com/office/powerpoint/2010/main" val="2042696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endParaRPr lang="en-US">
              <a:latin typeface="Tahoma"/>
              <a:ea typeface="Tahoma"/>
              <a:cs typeface="Tahoma"/>
            </a:endParaRPr>
          </a:p>
          <a:p>
            <a:r>
              <a:rPr lang="en-US"/>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27</a:t>
            </a:fld>
            <a:endParaRPr lang="en-US"/>
          </a:p>
        </p:txBody>
      </p:sp>
    </p:spTree>
    <p:extLst>
      <p:ext uri="{BB962C8B-B14F-4D97-AF65-F5344CB8AC3E}">
        <p14:creationId xmlns:p14="http://schemas.microsoft.com/office/powerpoint/2010/main" val="391219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28</a:t>
            </a:fld>
            <a:endParaRPr lang="en-US"/>
          </a:p>
        </p:txBody>
      </p:sp>
    </p:spTree>
    <p:extLst>
      <p:ext uri="{BB962C8B-B14F-4D97-AF65-F5344CB8AC3E}">
        <p14:creationId xmlns:p14="http://schemas.microsoft.com/office/powerpoint/2010/main" val="2180947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endParaRPr lang="en-US">
              <a:latin typeface="Tahoma"/>
              <a:ea typeface="Tahoma"/>
              <a:cs typeface="Tahoma"/>
            </a:endParaRPr>
          </a:p>
          <a:p>
            <a:r>
              <a:rPr lang="en-US"/>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29</a:t>
            </a:fld>
            <a:endParaRPr lang="en-US"/>
          </a:p>
        </p:txBody>
      </p:sp>
    </p:spTree>
    <p:extLst>
      <p:ext uri="{BB962C8B-B14F-4D97-AF65-F5344CB8AC3E}">
        <p14:creationId xmlns:p14="http://schemas.microsoft.com/office/powerpoint/2010/main" val="3933757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a:t>None</a:t>
            </a:r>
          </a:p>
          <a:p>
            <a:endParaRPr lang="en-US">
              <a:latin typeface="Tahoma"/>
              <a:ea typeface="Tahoma"/>
              <a:cs typeface="Tahoma"/>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a:cs typeface="Tahoma"/>
            </a:endParaRPr>
          </a:p>
          <a:p>
            <a:endParaRPr lang="en-US" b="1">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30</a:t>
            </a:fld>
            <a:endParaRPr lang="en-US"/>
          </a:p>
        </p:txBody>
      </p:sp>
    </p:spTree>
    <p:extLst>
      <p:ext uri="{BB962C8B-B14F-4D97-AF65-F5344CB8AC3E}">
        <p14:creationId xmlns:p14="http://schemas.microsoft.com/office/powerpoint/2010/main" val="4186093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CWAY-TRANSITION for RC to AC/TAR</a:t>
            </a:r>
          </a:p>
          <a:p>
            <a:endParaRPr lang="en-US" b="1" dirty="0"/>
          </a:p>
          <a:p>
            <a:r>
              <a:rPr lang="en-US" b="0" dirty="0">
                <a:latin typeface="Tahoma"/>
                <a:ea typeface="Tahoma"/>
                <a:cs typeface="Tahoma"/>
              </a:rPr>
              <a:t>Refer to the latest CWAY User Guide to identify and explain the roles and responsibilities of each entities involved in the process to ensure proper and accurate transition from RC to AC. – 2024 CWAY User Guide (page 77-80)</a:t>
            </a:r>
          </a:p>
          <a:p>
            <a:endParaRPr lang="en-US" dirty="0">
              <a:latin typeface="Tahoma"/>
              <a:ea typeface="Tahoma"/>
              <a:cs typeface="Tahoma"/>
            </a:endParaRPr>
          </a:p>
          <a:p>
            <a:r>
              <a:rPr lang="en-US" dirty="0">
                <a:latin typeface="Tahoma"/>
                <a:ea typeface="Tahoma"/>
                <a:cs typeface="Tahoma"/>
              </a:rPr>
              <a:t>Have completed all requirements to make rate permanent-Sailors converted in process of transition from RC to AC/TAR</a:t>
            </a:r>
          </a:p>
        </p:txBody>
      </p:sp>
      <p:sp>
        <p:nvSpPr>
          <p:cNvPr id="4" name="Slide Number Placeholder 3"/>
          <p:cNvSpPr>
            <a:spLocks noGrp="1"/>
          </p:cNvSpPr>
          <p:nvPr>
            <p:ph type="sldNum" sz="quarter" idx="10"/>
          </p:nvPr>
        </p:nvSpPr>
        <p:spPr/>
        <p:txBody>
          <a:bodyPr/>
          <a:lstStyle/>
          <a:p>
            <a:fld id="{D5ACEE01-41AF-2A4D-9C8A-1F63ADF14122}" type="slidenum">
              <a:rPr lang="en-US" smtClean="0"/>
              <a:t>31</a:t>
            </a:fld>
            <a:endParaRPr lang="en-US"/>
          </a:p>
        </p:txBody>
      </p:sp>
    </p:spTree>
    <p:extLst>
      <p:ext uri="{BB962C8B-B14F-4D97-AF65-F5344CB8AC3E}">
        <p14:creationId xmlns:p14="http://schemas.microsoft.com/office/powerpoint/2010/main" val="269925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a:latin typeface="Tahoma"/>
                <a:ea typeface="Tahoma"/>
                <a:cs typeface="Tahoma"/>
              </a:rPr>
              <a:t>Review references.</a:t>
            </a:r>
          </a:p>
        </p:txBody>
      </p:sp>
      <p:sp>
        <p:nvSpPr>
          <p:cNvPr id="4" name="Slide Number Placeholder 3"/>
          <p:cNvSpPr>
            <a:spLocks noGrp="1"/>
          </p:cNvSpPr>
          <p:nvPr>
            <p:ph type="sldNum" sz="quarter" idx="5"/>
          </p:nvPr>
        </p:nvSpPr>
        <p:spPr/>
        <p:txBody>
          <a:bodyPr/>
          <a:lstStyle/>
          <a:p>
            <a:fld id="{D5ACEE01-41AF-2A4D-9C8A-1F63ADF14122}" type="slidenum">
              <a:rPr lang="en-US" smtClean="0"/>
              <a:t>3</a:t>
            </a:fld>
            <a:endParaRPr lang="en-US"/>
          </a:p>
        </p:txBody>
      </p:sp>
    </p:spTree>
    <p:extLst>
      <p:ext uri="{BB962C8B-B14F-4D97-AF65-F5344CB8AC3E}">
        <p14:creationId xmlns:p14="http://schemas.microsoft.com/office/powerpoint/2010/main" val="2892115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Submitting CWAY-TRANSITION for RC to AC/TAR </a:t>
            </a:r>
          </a:p>
          <a:p>
            <a:pPr marL="628650" lvl="1" indent="-171450">
              <a:buFont typeface="Calibri"/>
              <a:buChar char="-"/>
            </a:pPr>
            <a:r>
              <a:rPr lang="en-US" b="0" dirty="0">
                <a:latin typeface="Tahoma"/>
                <a:ea typeface="Tahoma"/>
                <a:cs typeface="Tahoma"/>
              </a:rPr>
              <a:t>To get to this page, go into your Sailor Browser and select the Sailor who desires to convert.</a:t>
            </a:r>
          </a:p>
          <a:p>
            <a:pPr marL="628650" lvl="1" indent="-171450">
              <a:buFont typeface="Calibri"/>
              <a:buChar char="-"/>
            </a:pPr>
            <a:r>
              <a:rPr lang="en-US" b="0" dirty="0">
                <a:latin typeface="Tahoma"/>
                <a:ea typeface="Tahoma"/>
                <a:cs typeface="Tahoma"/>
              </a:rPr>
              <a:t>You must double-check the Sailor’s information to ensure he or she will be eligible for all ratings they truly qualify for. </a:t>
            </a:r>
          </a:p>
          <a:p>
            <a:r>
              <a:rPr lang="en-US" dirty="0">
                <a:latin typeface="Tahoma"/>
                <a:ea typeface="Tahoma"/>
                <a:cs typeface="Tahoma"/>
              </a:rPr>
              <a:t>Note- verify MAS Codes</a:t>
            </a:r>
          </a:p>
        </p:txBody>
      </p:sp>
      <p:sp>
        <p:nvSpPr>
          <p:cNvPr id="4" name="Slide Number Placeholder 3"/>
          <p:cNvSpPr>
            <a:spLocks noGrp="1"/>
          </p:cNvSpPr>
          <p:nvPr>
            <p:ph type="sldNum" sz="quarter" idx="10"/>
          </p:nvPr>
        </p:nvSpPr>
        <p:spPr/>
        <p:txBody>
          <a:bodyPr/>
          <a:lstStyle/>
          <a:p>
            <a:fld id="{D5ACEE01-41AF-2A4D-9C8A-1F63ADF14122}" type="slidenum">
              <a:rPr lang="en-US" smtClean="0"/>
              <a:t>33</a:t>
            </a:fld>
            <a:endParaRPr lang="en-US"/>
          </a:p>
        </p:txBody>
      </p:sp>
    </p:spTree>
    <p:extLst>
      <p:ext uri="{BB962C8B-B14F-4D97-AF65-F5344CB8AC3E}">
        <p14:creationId xmlns:p14="http://schemas.microsoft.com/office/powerpoint/2010/main" val="185136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Submitting CWAY-TRANSITION for RC to AC/TAR </a:t>
            </a:r>
          </a:p>
          <a:p>
            <a:endParaRPr lang="en-US" b="1" dirty="0"/>
          </a:p>
          <a:p>
            <a:r>
              <a:rPr lang="en-US" b="0" dirty="0">
                <a:latin typeface="Tahoma"/>
                <a:ea typeface="Tahoma"/>
                <a:cs typeface="Tahoma"/>
              </a:rPr>
              <a:t>The CCC will be required to calculate and enter the Sailor’s Total Active Service before continuing. </a:t>
            </a:r>
          </a:p>
          <a:p>
            <a:endParaRPr lang="en-US" b="0" dirty="0"/>
          </a:p>
          <a:p>
            <a:r>
              <a:rPr lang="en-US" b="0" dirty="0">
                <a:latin typeface="Tahoma"/>
                <a:ea typeface="Tahoma"/>
                <a:cs typeface="Tahoma"/>
              </a:rPr>
              <a:t>This needs to be accurate, as this affects the Sailor’s retirement!  Once the Total Active Service and Desired Active Start Month are entered, the “Apply Transition” button will activate.  </a:t>
            </a:r>
          </a:p>
          <a:p>
            <a:endParaRPr lang="en-US" b="0" dirty="0"/>
          </a:p>
          <a:p>
            <a:r>
              <a:rPr lang="en-US" b="0" dirty="0">
                <a:latin typeface="Tahoma"/>
                <a:ea typeface="Tahoma"/>
                <a:cs typeface="Tahoma"/>
              </a:rPr>
              <a:t>How to determine a SELRES Sailor’s Year Group (YG) and Total Active Service is on the next page. </a:t>
            </a:r>
          </a:p>
        </p:txBody>
      </p:sp>
      <p:sp>
        <p:nvSpPr>
          <p:cNvPr id="4" name="Slide Number Placeholder 3"/>
          <p:cNvSpPr>
            <a:spLocks noGrp="1"/>
          </p:cNvSpPr>
          <p:nvPr>
            <p:ph type="sldNum" sz="quarter" idx="10"/>
          </p:nvPr>
        </p:nvSpPr>
        <p:spPr/>
        <p:txBody>
          <a:bodyPr/>
          <a:lstStyle/>
          <a:p>
            <a:fld id="{D5ACEE01-41AF-2A4D-9C8A-1F63ADF14122}" type="slidenum">
              <a:rPr lang="en-US" smtClean="0"/>
              <a:t>34</a:t>
            </a:fld>
            <a:endParaRPr lang="en-US"/>
          </a:p>
        </p:txBody>
      </p:sp>
    </p:spTree>
    <p:extLst>
      <p:ext uri="{BB962C8B-B14F-4D97-AF65-F5344CB8AC3E}">
        <p14:creationId xmlns:p14="http://schemas.microsoft.com/office/powerpoint/2010/main" val="4263226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Go over how to use the ASOSH to determine ADS time for RC to AC applications. </a:t>
            </a:r>
          </a:p>
          <a:p>
            <a:endParaRPr lang="en-US" b="1"/>
          </a:p>
        </p:txBody>
      </p:sp>
      <p:sp>
        <p:nvSpPr>
          <p:cNvPr id="4" name="Slide Number Placeholder 3"/>
          <p:cNvSpPr>
            <a:spLocks noGrp="1"/>
          </p:cNvSpPr>
          <p:nvPr>
            <p:ph type="sldNum" sz="quarter" idx="10"/>
          </p:nvPr>
        </p:nvSpPr>
        <p:spPr/>
        <p:txBody>
          <a:bodyPr/>
          <a:lstStyle/>
          <a:p>
            <a:fld id="{D5ACEE01-41AF-2A4D-9C8A-1F63ADF14122}" type="slidenum">
              <a:rPr lang="en-US" smtClean="0"/>
              <a:t>35</a:t>
            </a:fld>
            <a:endParaRPr lang="en-US"/>
          </a:p>
        </p:txBody>
      </p:sp>
    </p:spTree>
    <p:extLst>
      <p:ext uri="{BB962C8B-B14F-4D97-AF65-F5344CB8AC3E}">
        <p14:creationId xmlns:p14="http://schemas.microsoft.com/office/powerpoint/2010/main" val="4263897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Submitting CWAY-TRANSITION for RC to AC/TAR </a:t>
            </a:r>
          </a:p>
          <a:p>
            <a:endParaRPr lang="en-US" b="1" dirty="0"/>
          </a:p>
          <a:p>
            <a:r>
              <a:rPr lang="en-US" b="0" dirty="0">
                <a:latin typeface="Tahoma"/>
                <a:ea typeface="Tahoma"/>
                <a:cs typeface="Tahoma"/>
              </a:rPr>
              <a:t>Once everything has been validated, click Submit.</a:t>
            </a:r>
          </a:p>
          <a:p>
            <a:endParaRPr lang="en-US" b="0" dirty="0"/>
          </a:p>
          <a:p>
            <a:r>
              <a:rPr lang="en-US" b="0" dirty="0">
                <a:latin typeface="Tahoma"/>
                <a:ea typeface="Tahoma"/>
                <a:cs typeface="Tahoma"/>
              </a:rPr>
              <a:t>To check to the status of your RC to AC/TAR application, head over to the Transition (RC to AC) Application Browser. Ensure to put in the date you applied the Sailor for, or else it will not be listed.</a:t>
            </a:r>
          </a:p>
          <a:p>
            <a:endParaRPr lang="en-US" b="1" dirty="0"/>
          </a:p>
        </p:txBody>
      </p:sp>
      <p:sp>
        <p:nvSpPr>
          <p:cNvPr id="4" name="Slide Number Placeholder 3"/>
          <p:cNvSpPr>
            <a:spLocks noGrp="1"/>
          </p:cNvSpPr>
          <p:nvPr>
            <p:ph type="sldNum" sz="quarter" idx="10"/>
          </p:nvPr>
        </p:nvSpPr>
        <p:spPr/>
        <p:txBody>
          <a:bodyPr/>
          <a:lstStyle/>
          <a:p>
            <a:fld id="{D5ACEE01-41AF-2A4D-9C8A-1F63ADF14122}" type="slidenum">
              <a:rPr lang="en-US" smtClean="0"/>
              <a:t>36</a:t>
            </a:fld>
            <a:endParaRPr lang="en-US"/>
          </a:p>
        </p:txBody>
      </p:sp>
    </p:spTree>
    <p:extLst>
      <p:ext uri="{BB962C8B-B14F-4D97-AF65-F5344CB8AC3E}">
        <p14:creationId xmlns:p14="http://schemas.microsoft.com/office/powerpoint/2010/main" val="903715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 </a:t>
            </a:r>
          </a:p>
          <a:p>
            <a:r>
              <a:rPr lang="en-US" b="0">
                <a:latin typeface="Tahoma" panose="020B0604030504040204" pitchFamily="34" charset="0"/>
                <a:ea typeface="Tahoma" panose="020B0604030504040204" pitchFamily="34" charset="0"/>
                <a:cs typeface="Tahoma" panose="020B0604030504040204" pitchFamily="34" charset="0"/>
              </a:rPr>
              <a:t>The “Notes” section of CWAY is intended as an opportunity to allow communication between the Career Counselors and the Enlisted Community Managers. If the Sailor recently earned his/her warfare device or NEC and it is not reflected in the CWAY “Sailor Details” page, verify receipt and make a note.  </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1. To either input notes or see if ECM has made any notes (reminder the notes section is where you as the CCC can communicate to the ECM), hover over Sailors, Sailor browser, may need to change page size of 25 to 500 in order to show all Sailors based on the UIC(s) access you have and find the Sailor you are looking for. Click on Sailor's name to get it highlighted in blue, then click on notes. This is where you add or view notes to the Sailor's ECM.  </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2. Remember</a:t>
            </a:r>
            <a:r>
              <a:rPr lang="en-US" baseline="0">
                <a:latin typeface="Tahoma"/>
                <a:ea typeface="Tahoma"/>
                <a:cs typeface="Tahoma"/>
              </a:rPr>
              <a:t> this section is your opportunity to communicate with the ECM.  </a:t>
            </a:r>
            <a:r>
              <a:rPr lang="en-US">
                <a:latin typeface="Tahoma"/>
                <a:ea typeface="Tahoma"/>
                <a:cs typeface="Tahoma"/>
              </a:rPr>
              <a:t>Ensure to</a:t>
            </a:r>
            <a:r>
              <a:rPr lang="en-US" baseline="0">
                <a:latin typeface="Tahoma"/>
                <a:ea typeface="Tahoma"/>
                <a:cs typeface="Tahoma"/>
              </a:rPr>
              <a:t> </a:t>
            </a:r>
            <a:r>
              <a:rPr lang="en-US">
                <a:latin typeface="Tahoma"/>
                <a:ea typeface="Tahoma"/>
                <a:cs typeface="Tahoma"/>
              </a:rPr>
              <a:t>add</a:t>
            </a:r>
            <a:r>
              <a:rPr lang="en-US" baseline="0">
                <a:latin typeface="Tahoma"/>
                <a:ea typeface="Tahoma"/>
                <a:cs typeface="Tahoma"/>
              </a:rPr>
              <a:t> </a:t>
            </a:r>
            <a:r>
              <a:rPr lang="en-US">
                <a:latin typeface="Tahoma"/>
                <a:ea typeface="Tahoma"/>
                <a:cs typeface="Tahoma"/>
              </a:rPr>
              <a:t>notes for applications that are special circumstance, not eligible, and no apply (document</a:t>
            </a:r>
            <a:r>
              <a:rPr lang="en-US" baseline="0">
                <a:latin typeface="Tahoma"/>
                <a:ea typeface="Tahoma"/>
                <a:cs typeface="Tahoma"/>
              </a:rPr>
              <a:t> everything that affects a change in the Sailor’s application).</a:t>
            </a:r>
            <a:endParaRPr lang="en-US">
              <a:latin typeface="Tahoma"/>
              <a:ea typeface="Tahoma"/>
              <a:cs typeface="Tahoma"/>
            </a:endParaRP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3. In</a:t>
            </a:r>
            <a:r>
              <a:rPr lang="en-US" baseline="0">
                <a:latin typeface="Tahoma"/>
                <a:ea typeface="Tahoma"/>
                <a:cs typeface="Tahoma"/>
              </a:rPr>
              <a:t> this</a:t>
            </a:r>
            <a:r>
              <a:rPr lang="en-US">
                <a:latin typeface="Tahoma"/>
                <a:ea typeface="Tahoma"/>
                <a:cs typeface="Tahoma"/>
              </a:rPr>
              <a:t> example, the CCC made changes to the Sailor's AFCT scores and annotated the reason why she made said changes. </a:t>
            </a: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37</a:t>
            </a:fld>
            <a:endParaRPr lang="en-US"/>
          </a:p>
        </p:txBody>
      </p:sp>
    </p:spTree>
    <p:extLst>
      <p:ext uri="{BB962C8B-B14F-4D97-AF65-F5344CB8AC3E}">
        <p14:creationId xmlns:p14="http://schemas.microsoft.com/office/powerpoint/2010/main" val="3433142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FACILTIATOR GUIDE:</a:t>
            </a:r>
          </a:p>
          <a:p>
            <a:r>
              <a:rPr lang="en-US">
                <a:latin typeface="Tahoma"/>
                <a:ea typeface="Tahoma"/>
                <a:cs typeface="Tahoma"/>
              </a:rPr>
              <a:t>1.  Golden ticket guaranteed expedited return within one year of separation, after one year will automatically be converted to a Silver ticket for one additional year. Silver ticket</a:t>
            </a:r>
            <a:r>
              <a:rPr lang="en-US" baseline="0">
                <a:latin typeface="Tahoma"/>
                <a:ea typeface="Tahoma"/>
                <a:cs typeface="Tahoma"/>
              </a:rPr>
              <a:t> </a:t>
            </a:r>
            <a:r>
              <a:rPr lang="en-US">
                <a:latin typeface="Tahoma"/>
                <a:ea typeface="Tahoma"/>
                <a:cs typeface="Tahoma"/>
              </a:rPr>
              <a:t>Sailors are afforded an expedited return within two years of separation, opportunity is subject to Needs of the Navy. </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2.  Eligibility: applications must be "Intends to separate" from the onset of the SEAOS application. Members in paygrades E4-E6, must have completed their eight year military service obligation (MSO),  be</a:t>
            </a:r>
            <a:r>
              <a:rPr lang="en-US" baseline="0">
                <a:latin typeface="Tahoma"/>
                <a:ea typeface="Tahoma"/>
                <a:cs typeface="Tahoma"/>
              </a:rPr>
              <a:t> under</a:t>
            </a:r>
            <a:r>
              <a:rPr lang="en-US">
                <a:latin typeface="Tahoma"/>
                <a:ea typeface="Tahoma"/>
                <a:cs typeface="Tahoma"/>
              </a:rPr>
              <a:t> 14 years of service, and not have reached HYT.  BUPERS-3 is the approving authority. Must have neither been awarded NJP or court martial within 3 years prior to release. Sailors who are approved and accept TRP will be transferred to the Standby Reserve- Inactive (USNR-S2).</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3.</a:t>
            </a:r>
            <a:r>
              <a:rPr lang="en-US" baseline="0">
                <a:latin typeface="Tahoma"/>
                <a:ea typeface="Tahoma"/>
                <a:cs typeface="Tahoma"/>
              </a:rPr>
              <a:t> After TRP expiration and MSO is not complete, the service member must accept enlistment into the </a:t>
            </a:r>
            <a:r>
              <a:rPr lang="en-US">
                <a:latin typeface="Tahoma"/>
                <a:ea typeface="Tahoma"/>
                <a:cs typeface="Tahoma"/>
              </a:rPr>
              <a:t>Individual Ready Reserve active status pool (IRR-ASP). </a:t>
            </a:r>
          </a:p>
        </p:txBody>
      </p:sp>
      <p:sp>
        <p:nvSpPr>
          <p:cNvPr id="4" name="Slide Number Placeholder 3"/>
          <p:cNvSpPr>
            <a:spLocks noGrp="1"/>
          </p:cNvSpPr>
          <p:nvPr>
            <p:ph type="sldNum" sz="quarter" idx="5"/>
          </p:nvPr>
        </p:nvSpPr>
        <p:spPr/>
        <p:txBody>
          <a:bodyPr/>
          <a:lstStyle/>
          <a:p>
            <a:fld id="{D5ACEE01-41AF-2A4D-9C8A-1F63ADF14122}" type="slidenum">
              <a:rPr lang="en-US" smtClean="0"/>
              <a:t>38</a:t>
            </a:fld>
            <a:endParaRPr lang="en-US"/>
          </a:p>
        </p:txBody>
      </p:sp>
    </p:spTree>
    <p:extLst>
      <p:ext uri="{BB962C8B-B14F-4D97-AF65-F5344CB8AC3E}">
        <p14:creationId xmlns:p14="http://schemas.microsoft.com/office/powerpoint/2010/main" val="2534565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r>
              <a:rPr lang="en-US">
                <a:latin typeface="Tahoma"/>
                <a:ea typeface="Tahoma"/>
                <a:cs typeface="Tahoma"/>
              </a:rPr>
              <a:t> </a:t>
            </a:r>
          </a:p>
          <a:p>
            <a:r>
              <a:rPr lang="en-US">
                <a:latin typeface="Tahoma"/>
                <a:ea typeface="Tahoma"/>
                <a:cs typeface="Tahoma"/>
              </a:rPr>
              <a:t>The </a:t>
            </a:r>
            <a:r>
              <a:rPr lang="en-US" b="1">
                <a:latin typeface="Tahoma"/>
                <a:ea typeface="Tahoma"/>
                <a:cs typeface="Tahoma"/>
              </a:rPr>
              <a:t>TRP module</a:t>
            </a:r>
            <a:r>
              <a:rPr lang="en-US">
                <a:latin typeface="Tahoma"/>
                <a:ea typeface="Tahoma"/>
                <a:cs typeface="Tahoma"/>
              </a:rPr>
              <a:t> supports the Targeted Reentry Program through which Active and Full-Time Support Sailors indicate their intention to separate at the end of their current enlistment contract and request authorization for deferred reenlistment. When approved, Sailors may reenlist within a specified period in a highly streamlined process. Submission is constrained by quota availability and other factors.</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40</a:t>
            </a:fld>
            <a:endParaRPr lang="en-US"/>
          </a:p>
        </p:txBody>
      </p:sp>
    </p:spTree>
    <p:extLst>
      <p:ext uri="{BB962C8B-B14F-4D97-AF65-F5344CB8AC3E}">
        <p14:creationId xmlns:p14="http://schemas.microsoft.com/office/powerpoint/2010/main" val="333357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r>
              <a:rPr lang="en-US">
                <a:latin typeface="Tahoma"/>
                <a:ea typeface="Tahoma"/>
                <a:cs typeface="Tahoma"/>
              </a:rPr>
              <a:t> </a:t>
            </a:r>
          </a:p>
          <a:p>
            <a:r>
              <a:rPr lang="en-US" dirty="0">
                <a:latin typeface="Tahoma"/>
                <a:ea typeface="Tahoma"/>
                <a:cs typeface="Tahoma"/>
              </a:rPr>
              <a:t>The </a:t>
            </a:r>
            <a:r>
              <a:rPr lang="en-US" b="1" dirty="0">
                <a:latin typeface="Tahoma"/>
                <a:ea typeface="Tahoma"/>
                <a:cs typeface="Tahoma"/>
              </a:rPr>
              <a:t>TRP module</a:t>
            </a:r>
            <a:r>
              <a:rPr lang="en-US" dirty="0">
                <a:latin typeface="Tahoma"/>
                <a:ea typeface="Tahoma"/>
                <a:cs typeface="Tahoma"/>
              </a:rPr>
              <a:t> supports the Targeted Reentry Program through which Active and Full-Time Support Sailors indicate their intention to separate at the end of their current enlistment contract and request authorization for deferred reenlistment. When approved, Sailors may reenlist within a specified period in a highly streamlined process. Submission is constrained by quota availability and other factors.</a:t>
            </a:r>
          </a:p>
        </p:txBody>
      </p:sp>
      <p:sp>
        <p:nvSpPr>
          <p:cNvPr id="4" name="Slide Number Placeholder 3"/>
          <p:cNvSpPr>
            <a:spLocks noGrp="1"/>
          </p:cNvSpPr>
          <p:nvPr>
            <p:ph type="sldNum" sz="quarter" idx="5"/>
          </p:nvPr>
        </p:nvSpPr>
        <p:spPr/>
        <p:txBody>
          <a:bodyPr/>
          <a:lstStyle/>
          <a:p>
            <a:fld id="{D5ACEE01-41AF-2A4D-9C8A-1F63ADF14122}" type="slidenum">
              <a:rPr lang="en-US" smtClean="0"/>
              <a:t>41</a:t>
            </a:fld>
            <a:endParaRPr lang="en-US"/>
          </a:p>
        </p:txBody>
      </p:sp>
    </p:spTree>
    <p:extLst>
      <p:ext uri="{BB962C8B-B14F-4D97-AF65-F5344CB8AC3E}">
        <p14:creationId xmlns:p14="http://schemas.microsoft.com/office/powerpoint/2010/main" val="2206494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 </a:t>
            </a:r>
            <a:endParaRPr lang="en-US" b="1"/>
          </a:p>
          <a:p>
            <a:r>
              <a:rPr lang="en-US">
                <a:latin typeface="Tahoma"/>
                <a:ea typeface="Tahoma"/>
                <a:cs typeface="Tahoma"/>
              </a:rPr>
              <a:t>1.  Join is a job interest assessment tool that supports recruits and Sailors making rating entry decisions. </a:t>
            </a:r>
          </a:p>
          <a:p>
            <a:endParaRPr lang="en-US">
              <a:latin typeface="Tahoma"/>
              <a:ea typeface="Tahoma"/>
              <a:cs typeface="Tahoma"/>
            </a:endParaRPr>
          </a:p>
          <a:p>
            <a:r>
              <a:rPr lang="en-US">
                <a:latin typeface="Tahoma"/>
                <a:ea typeface="Tahoma"/>
                <a:cs typeface="Tahoma"/>
              </a:rPr>
              <a:t>2.  CEM assists in determining correctable deficiencies that would otherwise render Sailors ineligible for desired ratings (e.g., retake the Armed Forces Classification Test (AFCT)- the in-service version of the ASVAB).</a:t>
            </a:r>
            <a:r>
              <a:rPr lang="en-US" baseline="0">
                <a:latin typeface="Tahoma"/>
                <a:ea typeface="Tahoma"/>
                <a:cs typeface="Tahoma"/>
              </a:rPr>
              <a:t>  </a:t>
            </a:r>
            <a:r>
              <a:rPr lang="en-US">
                <a:latin typeface="Tahoma"/>
                <a:ea typeface="Tahoma"/>
                <a:cs typeface="Tahoma"/>
              </a:rPr>
              <a:t>The CEM module also provides Sailors with a roadmap for each job they qualify for. </a:t>
            </a:r>
          </a:p>
          <a:p>
            <a:endParaRPr lang="en-US">
              <a:latin typeface="Tahoma"/>
              <a:ea typeface="Tahoma"/>
              <a:cs typeface="Tahoma"/>
            </a:endParaRPr>
          </a:p>
          <a:p>
            <a:r>
              <a:rPr lang="en-US">
                <a:latin typeface="Tahoma"/>
                <a:ea typeface="Tahoma"/>
                <a:cs typeface="Tahoma"/>
              </a:rPr>
              <a:t>3.  Both of the above modules, can be found in the CWAY self-service system via BOL (under my opportunities and my interest). </a:t>
            </a: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43</a:t>
            </a:fld>
            <a:endParaRPr lang="en-US"/>
          </a:p>
        </p:txBody>
      </p:sp>
    </p:spTree>
    <p:extLst>
      <p:ext uri="{BB962C8B-B14F-4D97-AF65-F5344CB8AC3E}">
        <p14:creationId xmlns:p14="http://schemas.microsoft.com/office/powerpoint/2010/main" val="662215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a:latin typeface="Tahoma"/>
                <a:ea typeface="Tahoma"/>
                <a:cs typeface="Tahoma"/>
              </a:rPr>
              <a:t>Access</a:t>
            </a:r>
            <a:r>
              <a:rPr lang="en-US" baseline="0">
                <a:latin typeface="Tahoma"/>
                <a:ea typeface="Tahoma"/>
                <a:cs typeface="Tahoma"/>
              </a:rPr>
              <a:t> via BOL.  Great tool to assess interest and ranking of rates.</a:t>
            </a:r>
          </a:p>
          <a:p>
            <a:endParaRPr lang="en-US" baseline="0">
              <a:latin typeface="Tahoma"/>
              <a:ea typeface="Tahoma"/>
              <a:cs typeface="Tahoma"/>
            </a:endParaRPr>
          </a:p>
          <a:p>
            <a:r>
              <a:rPr lang="en-US" b="1" baseline="0">
                <a:latin typeface="Tahoma"/>
                <a:ea typeface="Tahoma"/>
                <a:cs typeface="Tahoma"/>
              </a:rPr>
              <a:t>Encourage PACT Sailors to use to assist with helping decide which rates they might want to choose. Not each rate is available at their current command.</a:t>
            </a:r>
            <a:endParaRPr lang="en-US" b="1">
              <a:latin typeface="Tahoma"/>
              <a:ea typeface="Tahoma"/>
              <a:cs typeface="Tahoma"/>
            </a:endParaRPr>
          </a:p>
        </p:txBody>
      </p:sp>
      <p:sp>
        <p:nvSpPr>
          <p:cNvPr id="4" name="Slide Number Placeholder 3"/>
          <p:cNvSpPr>
            <a:spLocks noGrp="1"/>
          </p:cNvSpPr>
          <p:nvPr>
            <p:ph type="sldNum" sz="quarter" idx="10"/>
          </p:nvPr>
        </p:nvSpPr>
        <p:spPr/>
        <p:txBody>
          <a:bodyPr/>
          <a:lstStyle/>
          <a:p>
            <a:fld id="{D5ACEE01-41AF-2A4D-9C8A-1F63ADF14122}" type="slidenum">
              <a:rPr lang="en-US" smtClean="0"/>
              <a:t>44</a:t>
            </a:fld>
            <a:endParaRPr lang="en-US"/>
          </a:p>
        </p:txBody>
      </p:sp>
    </p:spTree>
    <p:extLst>
      <p:ext uri="{BB962C8B-B14F-4D97-AF65-F5344CB8AC3E}">
        <p14:creationId xmlns:p14="http://schemas.microsoft.com/office/powerpoint/2010/main" val="101619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830BC-4A91-9D10-4D72-46989BDCE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8D35C-F1CA-9FF7-F91C-BAD16933D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20CDF-15F0-79A0-D49D-EC2A1271B738}"/>
              </a:ext>
            </a:extLst>
          </p:cNvPr>
          <p:cNvSpPr>
            <a:spLocks noGrp="1"/>
          </p:cNvSpPr>
          <p:nvPr>
            <p:ph type="body" idx="1"/>
          </p:nvPr>
        </p:nvSpPr>
        <p:spPr/>
        <p:txBody>
          <a:bodyPr/>
          <a:lstStyle/>
          <a:p>
            <a:r>
              <a:rPr lang="en-US" b="1">
                <a:latin typeface="Tahoma"/>
                <a:ea typeface="Tahoma"/>
                <a:cs typeface="Tahoma"/>
              </a:rPr>
              <a:t>FACILITATOR GUIDE:</a:t>
            </a:r>
          </a:p>
          <a:p>
            <a:r>
              <a:rPr lang="en-US">
                <a:latin typeface="Tahoma"/>
                <a:ea typeface="Tahoma"/>
                <a:cs typeface="Tahoma"/>
              </a:rPr>
              <a:t>Review references.</a:t>
            </a:r>
          </a:p>
        </p:txBody>
      </p:sp>
      <p:sp>
        <p:nvSpPr>
          <p:cNvPr id="4" name="Slide Number Placeholder 3">
            <a:extLst>
              <a:ext uri="{FF2B5EF4-FFF2-40B4-BE49-F238E27FC236}">
                <a16:creationId xmlns:a16="http://schemas.microsoft.com/office/drawing/2014/main" id="{F0084347-D52E-B696-0E08-FA1E24989D9C}"/>
              </a:ext>
            </a:extLst>
          </p:cNvPr>
          <p:cNvSpPr>
            <a:spLocks noGrp="1"/>
          </p:cNvSpPr>
          <p:nvPr>
            <p:ph type="sldNum" sz="quarter" idx="5"/>
          </p:nvPr>
        </p:nvSpPr>
        <p:spPr/>
        <p:txBody>
          <a:bodyPr/>
          <a:lstStyle/>
          <a:p>
            <a:fld id="{D5ACEE01-41AF-2A4D-9C8A-1F63ADF14122}" type="slidenum">
              <a:rPr lang="en-US" smtClean="0"/>
              <a:t>4</a:t>
            </a:fld>
            <a:endParaRPr lang="en-US"/>
          </a:p>
        </p:txBody>
      </p:sp>
    </p:spTree>
    <p:extLst>
      <p:ext uri="{BB962C8B-B14F-4D97-AF65-F5344CB8AC3E}">
        <p14:creationId xmlns:p14="http://schemas.microsoft.com/office/powerpoint/2010/main" val="514450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p>
          <a:p>
            <a:r>
              <a:rPr lang="en-US">
                <a:latin typeface="Tahoma"/>
                <a:ea typeface="Tahoma"/>
                <a:cs typeface="Tahoma"/>
              </a:rPr>
              <a:t>Review</a:t>
            </a:r>
            <a:r>
              <a:rPr lang="en-US" baseline="0">
                <a:latin typeface="Tahoma"/>
                <a:ea typeface="Tahoma"/>
                <a:cs typeface="Tahoma"/>
              </a:rPr>
              <a:t> CEM module</a:t>
            </a:r>
          </a:p>
          <a:p>
            <a:endParaRPr lang="en-US" baseline="0"/>
          </a:p>
          <a:p>
            <a:r>
              <a:rPr lang="en-US">
                <a:latin typeface="Tahoma"/>
                <a:ea typeface="Tahoma"/>
                <a:cs typeface="Tahoma"/>
              </a:rPr>
              <a:t>• Qualify populates the Qualified Jobs field after you have entered your selections in the Personal Information, Physical Qualifications, Examination Scores, and Legal and Moral Information tabs at the bottom of the window.  </a:t>
            </a:r>
          </a:p>
          <a:p>
            <a:r>
              <a:rPr lang="en-US">
                <a:latin typeface="Tahoma"/>
                <a:ea typeface="Tahoma"/>
                <a:cs typeface="Tahoma"/>
              </a:rPr>
              <a:t>• Reset resets your entries under the Personal Information, Physical Qualifications, Examination Scores, and Legal and Moral Information tabs at the bottom of the window.  </a:t>
            </a:r>
          </a:p>
          <a:p>
            <a:r>
              <a:rPr lang="en-US">
                <a:latin typeface="Tahoma"/>
                <a:ea typeface="Tahoma"/>
                <a:cs typeface="Tahoma"/>
              </a:rPr>
              <a:t>• Roadmap lists the Supplemental Qualifications, Examinations and Training Requirements Checklist, Requirements Not Met, and Qualification Steps necessary to qualify for the desired rating. </a:t>
            </a:r>
          </a:p>
          <a:p>
            <a:r>
              <a:rPr lang="en-US">
                <a:latin typeface="Tahoma"/>
                <a:ea typeface="Tahoma"/>
                <a:cs typeface="Tahoma"/>
              </a:rPr>
              <a:t>• Job Card gives a complete overview of the selected rating, showing the career path, job duties, working environment, and related civilian jobs. </a:t>
            </a:r>
          </a:p>
          <a:p>
            <a:r>
              <a:rPr lang="en-US">
                <a:latin typeface="Tahoma"/>
                <a:ea typeface="Tahoma"/>
                <a:cs typeface="Tahoma"/>
              </a:rPr>
              <a:t>• LaDR (Learning and Development Roadmap) outlines training and education milestones for each rating at each pay grade to optimize your Navy career path. </a:t>
            </a:r>
          </a:p>
          <a:p>
            <a:r>
              <a:rPr lang="en-US">
                <a:latin typeface="Tahoma"/>
                <a:ea typeface="Tahoma"/>
                <a:cs typeface="Tahoma"/>
              </a:rPr>
              <a:t>• Close exits the CEM and closes the window. </a:t>
            </a:r>
          </a:p>
        </p:txBody>
      </p:sp>
      <p:sp>
        <p:nvSpPr>
          <p:cNvPr id="4" name="Slide Number Placeholder 3"/>
          <p:cNvSpPr>
            <a:spLocks noGrp="1"/>
          </p:cNvSpPr>
          <p:nvPr>
            <p:ph type="sldNum" sz="quarter" idx="10"/>
          </p:nvPr>
        </p:nvSpPr>
        <p:spPr/>
        <p:txBody>
          <a:bodyPr/>
          <a:lstStyle/>
          <a:p>
            <a:fld id="{D5ACEE01-41AF-2A4D-9C8A-1F63ADF14122}" type="slidenum">
              <a:rPr lang="en-US" smtClean="0"/>
              <a:t>45</a:t>
            </a:fld>
            <a:endParaRPr lang="en-US"/>
          </a:p>
        </p:txBody>
      </p:sp>
    </p:spTree>
    <p:extLst>
      <p:ext uri="{BB962C8B-B14F-4D97-AF65-F5344CB8AC3E}">
        <p14:creationId xmlns:p14="http://schemas.microsoft.com/office/powerpoint/2010/main" val="3330528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5ACEE01-41AF-2A4D-9C8A-1F63ADF14122}" type="slidenum">
              <a:rPr lang="en-US" smtClean="0"/>
              <a:t>50</a:t>
            </a:fld>
            <a:endParaRPr lang="en-US"/>
          </a:p>
        </p:txBody>
      </p:sp>
    </p:spTree>
    <p:extLst>
      <p:ext uri="{BB962C8B-B14F-4D97-AF65-F5344CB8AC3E}">
        <p14:creationId xmlns:p14="http://schemas.microsoft.com/office/powerpoint/2010/main" val="156762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  </a:t>
            </a:r>
            <a:endParaRPr lang="en-US">
              <a:latin typeface="Tahoma"/>
              <a:ea typeface="Tahoma"/>
              <a:cs typeface="Tahoma"/>
            </a:endParaRPr>
          </a:p>
          <a:p>
            <a:pPr marL="171450" indent="-171450">
              <a:buFont typeface="Arial"/>
              <a:buChar char="•"/>
            </a:pPr>
            <a:r>
              <a:rPr lang="en-US">
                <a:latin typeface="Tahoma"/>
                <a:ea typeface="Tahoma"/>
                <a:cs typeface="Tahoma"/>
              </a:rPr>
              <a:t>Career waypoints (CWAY) is</a:t>
            </a:r>
            <a:r>
              <a:rPr lang="en-US" baseline="0">
                <a:latin typeface="Tahoma"/>
                <a:ea typeface="Tahoma"/>
                <a:cs typeface="Tahoma"/>
              </a:rPr>
              <a:t> a force </a:t>
            </a:r>
            <a:r>
              <a:rPr lang="en-US">
                <a:latin typeface="Tahoma"/>
                <a:ea typeface="Tahoma"/>
                <a:cs typeface="Tahoma"/>
              </a:rPr>
              <a:t>shaping tool</a:t>
            </a:r>
            <a:r>
              <a:rPr lang="en-US" baseline="0">
                <a:latin typeface="Tahoma"/>
                <a:ea typeface="Tahoma"/>
                <a:cs typeface="Tahoma"/>
              </a:rPr>
              <a:t> which assists with balancing</a:t>
            </a:r>
            <a:r>
              <a:rPr lang="en-US">
                <a:latin typeface="Tahoma"/>
                <a:ea typeface="Tahoma"/>
                <a:cs typeface="Tahoma"/>
              </a:rPr>
              <a:t> manning across</a:t>
            </a:r>
            <a:r>
              <a:rPr lang="en-US" baseline="0">
                <a:latin typeface="Tahoma"/>
                <a:ea typeface="Tahoma"/>
                <a:cs typeface="Tahoma"/>
              </a:rPr>
              <a:t> </a:t>
            </a:r>
            <a:r>
              <a:rPr lang="en-US">
                <a:latin typeface="Tahoma"/>
                <a:ea typeface="Tahoma"/>
                <a:cs typeface="Tahoma"/>
              </a:rPr>
              <a:t>rates, ratings</a:t>
            </a:r>
            <a:r>
              <a:rPr lang="en-US" baseline="0">
                <a:latin typeface="Tahoma"/>
                <a:ea typeface="Tahoma"/>
                <a:cs typeface="Tahoma"/>
              </a:rPr>
              <a:t> through BUPERS </a:t>
            </a:r>
            <a:r>
              <a:rPr lang="en-US">
                <a:latin typeface="Tahoma"/>
                <a:ea typeface="Tahoma"/>
                <a:cs typeface="Tahoma"/>
              </a:rPr>
              <a:t>control of reenlistment and enlistment contract extension quotas. </a:t>
            </a:r>
          </a:p>
          <a:p>
            <a:r>
              <a:rPr lang="en-US">
                <a:latin typeface="Tahoma"/>
                <a:ea typeface="Tahoma"/>
                <a:cs typeface="Tahoma"/>
              </a:rPr>
              <a:t> </a:t>
            </a:r>
          </a:p>
          <a:p>
            <a:pPr marL="171450" indent="-171450">
              <a:buFont typeface="Arial"/>
              <a:buChar char="•"/>
            </a:pPr>
            <a:r>
              <a:rPr lang="en-US">
                <a:latin typeface="Tahoma"/>
                <a:ea typeface="Tahoma"/>
                <a:cs typeface="Tahoma"/>
              </a:rPr>
              <a:t>It provides conversion</a:t>
            </a:r>
            <a:r>
              <a:rPr lang="en-US" baseline="0">
                <a:latin typeface="Tahoma"/>
                <a:ea typeface="Tahoma"/>
                <a:cs typeface="Tahoma"/>
              </a:rPr>
              <a:t> </a:t>
            </a:r>
            <a:r>
              <a:rPr lang="en-US">
                <a:latin typeface="Tahoma"/>
                <a:ea typeface="Tahoma"/>
                <a:cs typeface="Tahoma"/>
              </a:rPr>
              <a:t>opportunities</a:t>
            </a:r>
            <a:r>
              <a:rPr lang="en-US" baseline="0">
                <a:latin typeface="Tahoma"/>
                <a:ea typeface="Tahoma"/>
                <a:cs typeface="Tahoma"/>
              </a:rPr>
              <a:t> </a:t>
            </a:r>
            <a:r>
              <a:rPr lang="en-US">
                <a:latin typeface="Tahoma"/>
                <a:ea typeface="Tahoma"/>
                <a:cs typeface="Tahoma"/>
              </a:rPr>
              <a:t>within MNA </a:t>
            </a:r>
          </a:p>
          <a:p>
            <a:r>
              <a:rPr lang="en-US">
                <a:latin typeface="Tahoma"/>
                <a:ea typeface="Tahoma"/>
                <a:cs typeface="Tahoma"/>
              </a:rPr>
              <a:t> </a:t>
            </a:r>
          </a:p>
          <a:p>
            <a:r>
              <a:rPr lang="en-US" b="1">
                <a:latin typeface="Tahoma"/>
                <a:ea typeface="Tahoma"/>
                <a:cs typeface="Tahoma"/>
              </a:rPr>
              <a:t>NOTE: </a:t>
            </a:r>
            <a:r>
              <a:rPr lang="en-US">
                <a:latin typeface="Tahoma"/>
                <a:ea typeface="Tahoma"/>
                <a:cs typeface="Tahoma"/>
              </a:rPr>
              <a:t>Sailors can</a:t>
            </a:r>
            <a:r>
              <a:rPr lang="en-US" baseline="0">
                <a:latin typeface="Tahoma"/>
                <a:ea typeface="Tahoma"/>
                <a:cs typeface="Tahoma"/>
              </a:rPr>
              <a:t> </a:t>
            </a:r>
            <a:r>
              <a:rPr lang="en-US">
                <a:latin typeface="Tahoma"/>
                <a:ea typeface="Tahoma"/>
                <a:cs typeface="Tahoma"/>
              </a:rPr>
              <a:t>now apply for conversion in the Marketplace located in My Navy Assignment (MNA).  (preferred method)</a:t>
            </a:r>
          </a:p>
          <a:p>
            <a:pPr marL="0" indent="0">
              <a:buFontTx/>
              <a:buNone/>
            </a:pPr>
            <a:endParaRPr lang="en-US" b="1"/>
          </a:p>
          <a:p>
            <a:pPr marL="171450" indent="-171450">
              <a:buFont typeface="Wingdings" panose="05000000000000000000" pitchFamily="2" charset="2"/>
              <a:buChar char="§"/>
            </a:pPr>
            <a:endParaRPr lang="en-US">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5</a:t>
            </a:fld>
            <a:endParaRPr lang="en-US"/>
          </a:p>
        </p:txBody>
      </p:sp>
    </p:spTree>
    <p:extLst>
      <p:ext uri="{BB962C8B-B14F-4D97-AF65-F5344CB8AC3E}">
        <p14:creationId xmlns:p14="http://schemas.microsoft.com/office/powerpoint/2010/main" val="347310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a:t>
            </a:r>
            <a:r>
              <a:rPr lang="en-US">
                <a:latin typeface="Tahoma"/>
                <a:ea typeface="Tahoma"/>
                <a:cs typeface="Tahoma"/>
              </a:rPr>
              <a:t> </a:t>
            </a:r>
            <a:endParaRPr lang="en-US" b="1">
              <a:latin typeface="Tahoma"/>
              <a:ea typeface="Tahoma"/>
              <a:cs typeface="Tahoma"/>
            </a:endParaRPr>
          </a:p>
          <a:p>
            <a:pPr marL="171450" indent="-171450">
              <a:buFont typeface="Wingdings" panose="05000000000000000000" pitchFamily="2" charset="2"/>
              <a:buChar char="§"/>
            </a:pPr>
            <a:r>
              <a:rPr lang="en-US">
                <a:latin typeface="Tahoma"/>
                <a:ea typeface="Tahoma"/>
                <a:cs typeface="Tahoma"/>
              </a:rPr>
              <a:t>CWAY is also where you go if a Sailor decides to transition from Active Component to Selective Reserves</a:t>
            </a:r>
            <a:r>
              <a:rPr lang="en-US" baseline="0">
                <a:latin typeface="Tahoma"/>
                <a:ea typeface="Tahoma"/>
                <a:cs typeface="Tahoma"/>
              </a:rPr>
              <a:t> or vice versa.</a:t>
            </a:r>
            <a:endParaRPr lang="en-US">
              <a:latin typeface="Tahoma"/>
              <a:ea typeface="Tahoma"/>
              <a:cs typeface="Tahoma"/>
            </a:endParaRPr>
          </a:p>
          <a:p>
            <a:pPr marL="171450" indent="-171450">
              <a:buFont typeface="Wingdings" panose="05000000000000000000" pitchFamily="2" charset="2"/>
              <a:buChar char="§"/>
            </a:pPr>
            <a:endParaRPr lang="en-US">
              <a:latin typeface="Tahoma" panose="020B0604030504040204" pitchFamily="34" charset="0"/>
              <a:ea typeface="Tahoma" panose="020B0604030504040204" pitchFamily="34" charset="0"/>
              <a:cs typeface="Tahoma" panose="020B0604030504040204" pitchFamily="34" charset="0"/>
            </a:endParaRPr>
          </a:p>
          <a:p>
            <a:pPr marL="0" indent="0">
              <a:buFont typeface="Wingdings" panose="05000000000000000000" pitchFamily="2" charset="2"/>
              <a:buNone/>
            </a:pPr>
            <a:br>
              <a:rPr lang="en-US" b="1">
                <a:latin typeface="Tahoma" panose="020B0604030504040204" pitchFamily="34" charset="0"/>
                <a:ea typeface="Tahoma" panose="020B0604030504040204" pitchFamily="34" charset="0"/>
                <a:cs typeface="Tahoma" panose="020B0604030504040204" pitchFamily="34" charset="0"/>
              </a:rPr>
            </a:b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6</a:t>
            </a:fld>
            <a:endParaRPr lang="en-US"/>
          </a:p>
        </p:txBody>
      </p:sp>
    </p:spTree>
    <p:extLst>
      <p:ext uri="{BB962C8B-B14F-4D97-AF65-F5344CB8AC3E}">
        <p14:creationId xmlns:p14="http://schemas.microsoft.com/office/powerpoint/2010/main" val="1450426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r>
              <a:rPr lang="en-US" dirty="0">
                <a:latin typeface="Tahoma"/>
                <a:ea typeface="Tahoma"/>
                <a:cs typeface="Tahoma"/>
              </a:rPr>
              <a:t>  </a:t>
            </a:r>
          </a:p>
          <a:p>
            <a:r>
              <a:rPr lang="en-US" dirty="0">
                <a:latin typeface="Tahoma"/>
                <a:ea typeface="Tahoma"/>
                <a:cs typeface="Tahoma"/>
              </a:rPr>
              <a:t>Each Sailor attached in your command be must be QUALIFIED in CWAY. </a:t>
            </a:r>
          </a:p>
          <a:p>
            <a:r>
              <a:rPr lang="en-US" dirty="0">
                <a:latin typeface="Tahoma"/>
                <a:ea typeface="Tahoma"/>
                <a:cs typeface="Tahoma"/>
              </a:rPr>
              <a:t> </a:t>
            </a:r>
          </a:p>
          <a:p>
            <a:r>
              <a:rPr lang="en-US" dirty="0">
                <a:latin typeface="Tahoma"/>
                <a:ea typeface="Tahoma"/>
                <a:cs typeface="Tahoma"/>
              </a:rPr>
              <a:t>Deadline for application submission is 2359 Central Standard Time on the last day of each month. As the CCC, ensure to check all your CWAY application browser to ensure that there nothing is generated in CWAY prior to that date. (e.g., If a servicemember loses Security clearance, the Sailor may get flagged in CWAY and an application might revert requiring your attention.)</a:t>
            </a:r>
          </a:p>
          <a:p>
            <a:r>
              <a:rPr lang="en-US" dirty="0">
                <a:latin typeface="Tahoma"/>
                <a:ea typeface="Tahoma"/>
                <a:cs typeface="Tahoma"/>
              </a:rPr>
              <a:t>Use  NAVPERS 1040/4 (Rev 07-2024) to validate medical </a:t>
            </a:r>
            <a:r>
              <a:rPr lang="en-US" dirty="0" err="1">
                <a:latin typeface="Tahoma"/>
                <a:ea typeface="Tahoma"/>
                <a:cs typeface="Tahoma"/>
              </a:rPr>
              <a:t>eligiblity</a:t>
            </a:r>
            <a:r>
              <a:rPr lang="en-US" dirty="0">
                <a:latin typeface="Tahoma"/>
                <a:ea typeface="Tahoma"/>
                <a:cs typeface="Tahoma"/>
              </a:rPr>
              <a:t> and requirements.  (Recommend using form for qualification to validate vision and other medical requirements)</a:t>
            </a:r>
            <a:endParaRPr lang="en-US" dirty="0">
              <a:latin typeface="Tahoma"/>
              <a:cs typeface="Tahoma"/>
            </a:endParaRPr>
          </a:p>
          <a:p>
            <a:r>
              <a:rPr lang="en-US" dirty="0">
                <a:latin typeface="Tahoma"/>
                <a:ea typeface="Tahoma"/>
                <a:cs typeface="Tahoma"/>
              </a:rPr>
              <a:t>JOIN Survey: Available for member to take via BOL results are populated in CWAY. </a:t>
            </a:r>
            <a:endParaRPr lang="en-US" dirty="0">
              <a:latin typeface="Tahoma"/>
              <a:cs typeface="Tahoma"/>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7</a:t>
            </a:fld>
            <a:endParaRPr lang="en-US"/>
          </a:p>
        </p:txBody>
      </p:sp>
    </p:spTree>
    <p:extLst>
      <p:ext uri="{BB962C8B-B14F-4D97-AF65-F5344CB8AC3E}">
        <p14:creationId xmlns:p14="http://schemas.microsoft.com/office/powerpoint/2010/main" val="24614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ahoma"/>
                <a:ea typeface="Tahoma"/>
                <a:cs typeface="Tahoma"/>
              </a:rPr>
              <a:t>FACILITATOR GUIDE:</a:t>
            </a:r>
            <a:r>
              <a:rPr lang="en-US">
                <a:latin typeface="Tahoma"/>
                <a:ea typeface="Tahoma"/>
                <a:cs typeface="Tahoma"/>
              </a:rPr>
              <a:t>  </a:t>
            </a:r>
          </a:p>
          <a:p>
            <a:r>
              <a:rPr lang="en-US">
                <a:latin typeface="Tahoma"/>
                <a:ea typeface="Tahoma"/>
                <a:cs typeface="Tahoma"/>
              </a:rPr>
              <a:t>Timelines must be met in order</a:t>
            </a:r>
            <a:r>
              <a:rPr lang="en-US" baseline="0">
                <a:latin typeface="Tahoma"/>
                <a:ea typeface="Tahoma"/>
                <a:cs typeface="Tahoma"/>
              </a:rPr>
              <a:t> to apply Sailor for specific intentions. Once outside of the window that opportunity is gone and they will have to work with CTO.</a:t>
            </a:r>
            <a:endParaRPr lang="en-US">
              <a:latin typeface="Tahoma"/>
              <a:ea typeface="Tahoma"/>
              <a:cs typeface="Tahoma"/>
            </a:endParaRPr>
          </a:p>
        </p:txBody>
      </p:sp>
      <p:sp>
        <p:nvSpPr>
          <p:cNvPr id="4" name="Slide Number Placeholder 3"/>
          <p:cNvSpPr>
            <a:spLocks noGrp="1"/>
          </p:cNvSpPr>
          <p:nvPr>
            <p:ph type="sldNum" sz="quarter" idx="10"/>
          </p:nvPr>
        </p:nvSpPr>
        <p:spPr/>
        <p:txBody>
          <a:bodyPr/>
          <a:lstStyle/>
          <a:p>
            <a:fld id="{D5ACEE01-41AF-2A4D-9C8A-1F63ADF14122}" type="slidenum">
              <a:rPr lang="en-US" smtClean="0"/>
              <a:t>8</a:t>
            </a:fld>
            <a:endParaRPr lang="en-US"/>
          </a:p>
        </p:txBody>
      </p:sp>
    </p:spTree>
    <p:extLst>
      <p:ext uri="{BB962C8B-B14F-4D97-AF65-F5344CB8AC3E}">
        <p14:creationId xmlns:p14="http://schemas.microsoft.com/office/powerpoint/2010/main" val="35830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ahoma"/>
                <a:ea typeface="Tahoma"/>
                <a:cs typeface="Tahoma"/>
              </a:rPr>
              <a:t>FACILITATOR GUIDE: </a:t>
            </a:r>
            <a:endParaRPr lang="en-US">
              <a:latin typeface="Tahoma"/>
              <a:ea typeface="Tahoma"/>
              <a:cs typeface="Tahoma"/>
            </a:endParaRPr>
          </a:p>
          <a:p>
            <a:r>
              <a:rPr lang="en-US">
                <a:latin typeface="Tahoma"/>
                <a:ea typeface="Tahoma"/>
                <a:cs typeface="Tahoma"/>
              </a:rPr>
              <a:t>AFCT test results will be available in member's NSIPS within 30 days of testing. </a:t>
            </a:r>
            <a:r>
              <a:rPr lang="en-US" baseline="0">
                <a:latin typeface="Tahoma"/>
                <a:ea typeface="Tahoma"/>
                <a:cs typeface="Tahoma"/>
              </a:rPr>
              <a:t> P</a:t>
            </a:r>
            <a:r>
              <a:rPr lang="en-US">
                <a:latin typeface="Tahoma"/>
                <a:ea typeface="Tahoma"/>
                <a:cs typeface="Tahoma"/>
              </a:rPr>
              <a:t>ersonnel may retake the AFQT no less than 30 days from last test. </a:t>
            </a:r>
          </a:p>
          <a:p>
            <a:endParaRPr lang="en-US">
              <a:latin typeface="Tahoma" panose="020B0604030504040204" pitchFamily="34" charset="0"/>
              <a:ea typeface="Tahoma" panose="020B0604030504040204" pitchFamily="34" charset="0"/>
              <a:cs typeface="Tahoma" panose="020B0604030504040204" pitchFamily="34" charset="0"/>
            </a:endParaRPr>
          </a:p>
          <a:p>
            <a:r>
              <a:rPr lang="en-US" b="1">
                <a:latin typeface="Tahoma"/>
                <a:ea typeface="Tahoma"/>
                <a:cs typeface="Tahoma"/>
              </a:rPr>
              <a:t>NOTE: </a:t>
            </a:r>
            <a:r>
              <a:rPr lang="en-US">
                <a:latin typeface="Tahoma"/>
                <a:ea typeface="Tahoma"/>
                <a:cs typeface="Tahoma"/>
              </a:rPr>
              <a:t>The new AFCT score will overtake the current score.</a:t>
            </a:r>
          </a:p>
          <a:p>
            <a:endParaRPr lang="en-US">
              <a:latin typeface="Tahoma"/>
              <a:ea typeface="Tahoma"/>
              <a:cs typeface="Tahoma"/>
            </a:endParaRPr>
          </a:p>
          <a:p>
            <a:r>
              <a:rPr lang="en-US">
                <a:latin typeface="Tahoma"/>
                <a:ea typeface="Tahoma"/>
                <a:cs typeface="Tahoma"/>
              </a:rPr>
              <a:t>Know the Command policy and procedures for testing.</a:t>
            </a:r>
          </a:p>
        </p:txBody>
      </p:sp>
      <p:sp>
        <p:nvSpPr>
          <p:cNvPr id="4" name="Slide Number Placeholder 3"/>
          <p:cNvSpPr>
            <a:spLocks noGrp="1"/>
          </p:cNvSpPr>
          <p:nvPr>
            <p:ph type="sldNum" sz="quarter" idx="5"/>
          </p:nvPr>
        </p:nvSpPr>
        <p:spPr/>
        <p:txBody>
          <a:bodyPr/>
          <a:lstStyle/>
          <a:p>
            <a:fld id="{D5ACEE01-41AF-2A4D-9C8A-1F63ADF14122}" type="slidenum">
              <a:rPr lang="en-US" smtClean="0"/>
              <a:t>9</a:t>
            </a:fld>
            <a:endParaRPr lang="en-US"/>
          </a:p>
        </p:txBody>
      </p:sp>
    </p:spTree>
    <p:extLst>
      <p:ext uri="{BB962C8B-B14F-4D97-AF65-F5344CB8AC3E}">
        <p14:creationId xmlns:p14="http://schemas.microsoft.com/office/powerpoint/2010/main" val="50578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36D7F-984F-6A37-DDC0-B39086B7AF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026E2A-484F-1FF1-9610-7833A7BBC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7AF9C-C809-0917-AD8B-0A7455562E5B}"/>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5" name="Footer Placeholder 4">
            <a:extLst>
              <a:ext uri="{FF2B5EF4-FFF2-40B4-BE49-F238E27FC236}">
                <a16:creationId xmlns:a16="http://schemas.microsoft.com/office/drawing/2014/main" id="{D79CBF49-C097-B43C-4986-F6D8D8E39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A0830-8C75-F301-0472-64890DA37459}"/>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196800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039B-CACC-DAE0-DAE1-4A2A6BFC91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DE6C85-F47C-C865-57D4-232459325D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BCE68-7B38-1826-5EC5-583D30677389}"/>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5" name="Footer Placeholder 4">
            <a:extLst>
              <a:ext uri="{FF2B5EF4-FFF2-40B4-BE49-F238E27FC236}">
                <a16:creationId xmlns:a16="http://schemas.microsoft.com/office/drawing/2014/main" id="{1EE267CB-ECE7-0957-CD7F-CBC57D485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E1EB0-058E-B906-3083-4B02C06BFA48}"/>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377941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2D9223-E93D-6350-1946-EC188008CA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D169C2-BFA9-379E-9B04-4AC11C0BD0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40D83-E258-4B00-EB07-EBB695B24A21}"/>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5" name="Footer Placeholder 4">
            <a:extLst>
              <a:ext uri="{FF2B5EF4-FFF2-40B4-BE49-F238E27FC236}">
                <a16:creationId xmlns:a16="http://schemas.microsoft.com/office/drawing/2014/main" id="{B2FA4F08-933E-7912-9BF6-6A387BAA8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20BE-900B-6ACB-4195-53B17A094E9A}"/>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280089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19F8-BB38-4E2C-6A44-76BF14B29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A34E38-D6AE-26DC-EFD4-7F7A913C8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DAEBB-AA3E-CFA8-3407-4C8EE2EE1A31}"/>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5" name="Footer Placeholder 4">
            <a:extLst>
              <a:ext uri="{FF2B5EF4-FFF2-40B4-BE49-F238E27FC236}">
                <a16:creationId xmlns:a16="http://schemas.microsoft.com/office/drawing/2014/main" id="{03ACFDA8-96FF-A304-4F9C-C829BC9A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A21E5-CAC0-CA2E-B364-6144434075D5}"/>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13879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DAC6-7F15-7FDF-CBC8-5C18DE0B41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D07DA1-AF76-451C-3123-3B1B0A5A6C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27DC2-0819-82DC-8BA2-2E5ABAB95261}"/>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5" name="Footer Placeholder 4">
            <a:extLst>
              <a:ext uri="{FF2B5EF4-FFF2-40B4-BE49-F238E27FC236}">
                <a16:creationId xmlns:a16="http://schemas.microsoft.com/office/drawing/2014/main" id="{994FE17D-BCBC-6980-6BAA-86F3D4A26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11198-2E93-524C-50C0-BA9E0031F4C5}"/>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3749142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7272-ED1C-1EBF-9A09-2BA386D61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8529A-032C-59CD-50B9-84706BBB07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24FBED-04A4-8BAD-498C-26B5DE7DF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217711-5E83-E77B-4C4F-7951B1ABD535}"/>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6" name="Footer Placeholder 5">
            <a:extLst>
              <a:ext uri="{FF2B5EF4-FFF2-40B4-BE49-F238E27FC236}">
                <a16:creationId xmlns:a16="http://schemas.microsoft.com/office/drawing/2014/main" id="{44FCCD2C-45E4-B928-A760-85D7DEC34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B0CB6-9D73-EEDF-53FB-F8BE088FAA8B}"/>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7843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4D98-8CDD-5D3B-BDAA-EF97CC833F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B1869-E3C5-50CF-27F3-C67284B27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D060E-5211-362F-A713-AF972D3CBE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5EEF8B-FC90-9A88-1456-4F3CB8B4B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960CD-2448-C8A6-9D0B-B237786351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3FD7A7-97F7-E0DE-1E45-4516E5446D0C}"/>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8" name="Footer Placeholder 7">
            <a:extLst>
              <a:ext uri="{FF2B5EF4-FFF2-40B4-BE49-F238E27FC236}">
                <a16:creationId xmlns:a16="http://schemas.microsoft.com/office/drawing/2014/main" id="{DFEE6024-DCC1-20BC-3026-BA90E1900D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AAF423-5D08-F813-DDC3-65661F275D91}"/>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398835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8764-F6DF-F028-8DB7-AD0BE70B1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D16F7E-52B1-8F44-BAEA-6CA5FD92D1F7}"/>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4" name="Footer Placeholder 3">
            <a:extLst>
              <a:ext uri="{FF2B5EF4-FFF2-40B4-BE49-F238E27FC236}">
                <a16:creationId xmlns:a16="http://schemas.microsoft.com/office/drawing/2014/main" id="{6AD4A6B9-2DEA-3443-D8C4-661469CE9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A22BC-DF86-2C16-7401-DE831A96ECFD}"/>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63075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0CF79-04CC-26BC-C85F-379AD931A9F4}"/>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3" name="Footer Placeholder 2">
            <a:extLst>
              <a:ext uri="{FF2B5EF4-FFF2-40B4-BE49-F238E27FC236}">
                <a16:creationId xmlns:a16="http://schemas.microsoft.com/office/drawing/2014/main" id="{94470FE2-2736-9675-5385-87C840EB62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FF97F6-3711-D22C-B665-19115AD7FAE9}"/>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404716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0E63-2984-E00E-9C2B-93C269554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E7CFD4-1E3B-7974-6655-2E880A226C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BBF841-B59E-B3D1-ADFD-DB9576238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17AF2-D57D-234F-46FD-F5114B3268EB}"/>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6" name="Footer Placeholder 5">
            <a:extLst>
              <a:ext uri="{FF2B5EF4-FFF2-40B4-BE49-F238E27FC236}">
                <a16:creationId xmlns:a16="http://schemas.microsoft.com/office/drawing/2014/main" id="{26E80FC1-2C8D-7073-7B56-A19811498F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EAE27-52EF-4D3C-C52C-F47462884F82}"/>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270285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F017-14EC-E7EF-1E85-915A623CA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93EDB0-4D8D-9D34-7A0D-1845A975D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438F07-A2C9-1067-8E14-AC83D1729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D6044-771D-B06A-BD9B-EDD341EC5DC4}"/>
              </a:ext>
            </a:extLst>
          </p:cNvPr>
          <p:cNvSpPr>
            <a:spLocks noGrp="1"/>
          </p:cNvSpPr>
          <p:nvPr>
            <p:ph type="dt" sz="half" idx="10"/>
          </p:nvPr>
        </p:nvSpPr>
        <p:spPr/>
        <p:txBody>
          <a:bodyPr/>
          <a:lstStyle/>
          <a:p>
            <a:fld id="{DCBA8F7C-6606-4FA1-9754-F2F4BF288B41}" type="datetimeFigureOut">
              <a:rPr lang="en-US" smtClean="0"/>
              <a:t>12/9/2025</a:t>
            </a:fld>
            <a:endParaRPr lang="en-US"/>
          </a:p>
        </p:txBody>
      </p:sp>
      <p:sp>
        <p:nvSpPr>
          <p:cNvPr id="6" name="Footer Placeholder 5">
            <a:extLst>
              <a:ext uri="{FF2B5EF4-FFF2-40B4-BE49-F238E27FC236}">
                <a16:creationId xmlns:a16="http://schemas.microsoft.com/office/drawing/2014/main" id="{BD7F60BE-5692-6A98-5864-DA4FBED90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428CE-AB0E-02C2-F778-35A1C1615253}"/>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57717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D69E3-F794-F575-AC4A-69BDBCEB2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07748F-FDDF-6C78-55F2-21ED9861E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06C16-E113-CBB2-2139-8BAA87DAE4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BA8F7C-6606-4FA1-9754-F2F4BF288B41}" type="datetimeFigureOut">
              <a:rPr lang="en-US" smtClean="0"/>
              <a:t>12/9/2025</a:t>
            </a:fld>
            <a:endParaRPr lang="en-US"/>
          </a:p>
        </p:txBody>
      </p:sp>
      <p:sp>
        <p:nvSpPr>
          <p:cNvPr id="5" name="Footer Placeholder 4">
            <a:extLst>
              <a:ext uri="{FF2B5EF4-FFF2-40B4-BE49-F238E27FC236}">
                <a16:creationId xmlns:a16="http://schemas.microsoft.com/office/drawing/2014/main" id="{C6EA3C0E-27E4-AFDC-A801-F5C52AC65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F5C772-999C-D5D7-36AE-A16A9DBA61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548A0C-9AB1-441A-9259-B7D2AA1F8386}" type="slidenum">
              <a:rPr lang="en-US" smtClean="0"/>
              <a:t>‹#›</a:t>
            </a:fld>
            <a:endParaRPr lang="en-US"/>
          </a:p>
        </p:txBody>
      </p:sp>
    </p:spTree>
    <p:extLst>
      <p:ext uri="{BB962C8B-B14F-4D97-AF65-F5344CB8AC3E}">
        <p14:creationId xmlns:p14="http://schemas.microsoft.com/office/powerpoint/2010/main" val="286658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F9F476-6833-4C5F-A3D2-37BDB2165A9E}"/>
              </a:ext>
            </a:extLst>
          </p:cNvPr>
          <p:cNvSpPr>
            <a:spLocks noGrp="1"/>
          </p:cNvSpPr>
          <p:nvPr>
            <p:ph type="subTitle" idx="1"/>
          </p:nvPr>
        </p:nvSpPr>
        <p:spPr>
          <a:xfrm>
            <a:off x="1518693" y="3084496"/>
            <a:ext cx="9144000" cy="1655762"/>
          </a:xfrm>
        </p:spPr>
        <p:txBody>
          <a:bodyPr vert="horz" lIns="91440" tIns="45720" rIns="91440" bIns="45720" rtlCol="0" anchor="t">
            <a:normAutofit/>
          </a:bodyPr>
          <a:lstStyle/>
          <a:p>
            <a:r>
              <a:rPr lang="en-US" sz="3200" b="1" i="0" dirty="0">
                <a:solidFill>
                  <a:srgbClr val="000000"/>
                </a:solidFill>
                <a:latin typeface="Times New Roman"/>
                <a:cs typeface="Times New Roman"/>
              </a:rPr>
              <a:t>Career Waypoints</a:t>
            </a:r>
            <a:r>
              <a:rPr lang="en-US" sz="3200" b="1" dirty="0">
                <a:solidFill>
                  <a:srgbClr val="000000"/>
                </a:solidFill>
                <a:latin typeface="Times New Roman"/>
                <a:cs typeface="Times New Roman"/>
              </a:rPr>
              <a:t> (C-WAY)</a:t>
            </a:r>
            <a:endParaRPr lang="en-US" sz="3200" b="1" i="0" dirty="0">
              <a:solidFill>
                <a:srgbClr val="000000"/>
              </a:solidFill>
              <a:latin typeface="Times New Roman"/>
              <a:cs typeface="Times New Roman"/>
            </a:endParaRPr>
          </a:p>
          <a:p>
            <a:r>
              <a:rPr lang="en-US" sz="3200" b="1" dirty="0">
                <a:solidFill>
                  <a:srgbClr val="000000"/>
                </a:solidFill>
                <a:latin typeface="Times New Roman"/>
                <a:cs typeface="Times New Roman"/>
              </a:rPr>
              <a:t>Professional</a:t>
            </a:r>
            <a:r>
              <a:rPr lang="en-US" sz="3200" b="1" i="0" dirty="0">
                <a:solidFill>
                  <a:srgbClr val="000000"/>
                </a:solidFill>
                <a:latin typeface="Times New Roman"/>
                <a:cs typeface="Times New Roman"/>
              </a:rPr>
              <a:t> Apprenticeship Career Track (PACT)</a:t>
            </a:r>
            <a:endParaRPr lang="en-US" dirty="0">
              <a:latin typeface="Times New Roman"/>
              <a:cs typeface="Times New Roman"/>
            </a:endParaRPr>
          </a:p>
          <a:p>
            <a:endParaRPr lang="en-US" sz="2000" dirty="0">
              <a:solidFill>
                <a:schemeClr val="accent3"/>
              </a:solidFill>
              <a:ea typeface="Tahoma"/>
              <a:cs typeface="Tahoma"/>
            </a:endParaRPr>
          </a:p>
        </p:txBody>
      </p:sp>
    </p:spTree>
    <p:extLst>
      <p:ext uri="{BB962C8B-B14F-4D97-AF65-F5344CB8AC3E}">
        <p14:creationId xmlns:p14="http://schemas.microsoft.com/office/powerpoint/2010/main" val="530703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alphaModFix amt="76000"/>
            <a:extLst>
              <a:ext uri="{28A0092B-C50C-407E-A947-70E740481C1C}">
                <a14:useLocalDpi xmlns:a14="http://schemas.microsoft.com/office/drawing/2010/main" val="0"/>
              </a:ext>
            </a:extLst>
          </a:blip>
          <a:stretch>
            <a:fillRect/>
          </a:stretch>
        </p:blipFill>
        <p:spPr>
          <a:xfrm>
            <a:off x="2145197" y="1143000"/>
            <a:ext cx="7901606" cy="4851219"/>
          </a:xfrm>
          <a:ln>
            <a:solidFill>
              <a:srgbClr val="FF6600"/>
            </a:solidFill>
          </a:ln>
        </p:spPr>
      </p:pic>
      <p:sp>
        <p:nvSpPr>
          <p:cNvPr id="7" name="Title 1">
            <a:extLst>
              <a:ext uri="{FF2B5EF4-FFF2-40B4-BE49-F238E27FC236}">
                <a16:creationId xmlns:a16="http://schemas.microsoft.com/office/drawing/2014/main" id="{435CEB6F-BB84-FCFA-5D1B-21F8CBDD17C2}"/>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Browser </a:t>
            </a:r>
          </a:p>
        </p:txBody>
      </p:sp>
    </p:spTree>
    <p:extLst>
      <p:ext uri="{BB962C8B-B14F-4D97-AF65-F5344CB8AC3E}">
        <p14:creationId xmlns:p14="http://schemas.microsoft.com/office/powerpoint/2010/main" val="169157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9F40EE-C52F-8DAF-5466-0AAF83D511BD}"/>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Qualifying Sailors</a:t>
            </a:r>
            <a:endParaRPr lang="en-US" sz="2400" i="0">
              <a:solidFill>
                <a:srgbClr val="000000"/>
              </a:solidFill>
              <a:latin typeface="Times New Roman"/>
              <a:ea typeface="Calibri"/>
              <a:cs typeface="Times New Roman"/>
            </a:endParaRPr>
          </a:p>
        </p:txBody>
      </p:sp>
      <p:pic>
        <p:nvPicPr>
          <p:cNvPr id="13" name="Picture 12">
            <a:extLst>
              <a:ext uri="{FF2B5EF4-FFF2-40B4-BE49-F238E27FC236}">
                <a16:creationId xmlns:a16="http://schemas.microsoft.com/office/drawing/2014/main" id="{4E3F180D-F062-5DCD-0F25-23F7A10FFAF2}"/>
              </a:ext>
            </a:extLst>
          </p:cNvPr>
          <p:cNvPicPr>
            <a:picLocks noChangeAspect="1"/>
          </p:cNvPicPr>
          <p:nvPr/>
        </p:nvPicPr>
        <p:blipFill>
          <a:blip r:embed="rId3"/>
          <a:stretch>
            <a:fillRect/>
          </a:stretch>
        </p:blipFill>
        <p:spPr>
          <a:xfrm>
            <a:off x="2142480" y="1140854"/>
            <a:ext cx="8699947" cy="4908802"/>
          </a:xfrm>
          <a:prstGeom prst="rect">
            <a:avLst/>
          </a:prstGeom>
        </p:spPr>
      </p:pic>
    </p:spTree>
    <p:extLst>
      <p:ext uri="{BB962C8B-B14F-4D97-AF65-F5344CB8AC3E}">
        <p14:creationId xmlns:p14="http://schemas.microsoft.com/office/powerpoint/2010/main" val="696875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10E9678-48D6-39A1-8402-8E9CA1925A5A}"/>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Qualifying Sailors (cont.)</a:t>
            </a:r>
            <a:endParaRPr lang="en-US" sz="2000" i="0" dirty="0">
              <a:solidFill>
                <a:srgbClr val="000000"/>
              </a:solidFill>
              <a:latin typeface="Times New Roman"/>
              <a:ea typeface="Calibri"/>
              <a:cs typeface="Times New Roman"/>
            </a:endParaRPr>
          </a:p>
        </p:txBody>
      </p:sp>
      <p:pic>
        <p:nvPicPr>
          <p:cNvPr id="11" name="Picture 10">
            <a:extLst>
              <a:ext uri="{FF2B5EF4-FFF2-40B4-BE49-F238E27FC236}">
                <a16:creationId xmlns:a16="http://schemas.microsoft.com/office/drawing/2014/main" id="{E93255E3-2F88-2373-FB9E-B6C7D0BDC4BA}"/>
              </a:ext>
            </a:extLst>
          </p:cNvPr>
          <p:cNvPicPr>
            <a:picLocks noChangeAspect="1"/>
          </p:cNvPicPr>
          <p:nvPr/>
        </p:nvPicPr>
        <p:blipFill>
          <a:blip r:embed="rId3"/>
          <a:stretch>
            <a:fillRect/>
          </a:stretch>
        </p:blipFill>
        <p:spPr>
          <a:xfrm>
            <a:off x="381767" y="1411050"/>
            <a:ext cx="9893808" cy="4457929"/>
          </a:xfrm>
          <a:prstGeom prst="rect">
            <a:avLst/>
          </a:prstGeom>
        </p:spPr>
      </p:pic>
    </p:spTree>
    <p:extLst>
      <p:ext uri="{BB962C8B-B14F-4D97-AF65-F5344CB8AC3E}">
        <p14:creationId xmlns:p14="http://schemas.microsoft.com/office/powerpoint/2010/main" val="2761058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alphaModFix amt="78000"/>
            <a:extLst>
              <a:ext uri="{28A0092B-C50C-407E-A947-70E740481C1C}">
                <a14:useLocalDpi xmlns:a14="http://schemas.microsoft.com/office/drawing/2010/main" val="0"/>
              </a:ext>
            </a:extLst>
          </a:blip>
          <a:stretch>
            <a:fillRect/>
          </a:stretch>
        </p:blipFill>
        <p:spPr>
          <a:xfrm>
            <a:off x="2579077" y="1298275"/>
            <a:ext cx="7033845" cy="4261449"/>
          </a:xfrm>
          <a:ln>
            <a:solidFill>
              <a:schemeClr val="tx1"/>
            </a:solidFill>
          </a:ln>
        </p:spPr>
      </p:pic>
      <p:sp>
        <p:nvSpPr>
          <p:cNvPr id="7" name="Title 1">
            <a:extLst>
              <a:ext uri="{FF2B5EF4-FFF2-40B4-BE49-F238E27FC236}">
                <a16:creationId xmlns:a16="http://schemas.microsoft.com/office/drawing/2014/main" id="{60986DBE-8304-804F-2578-69FEA78B0B34}"/>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Qualifying Sailors (cont.)</a:t>
            </a:r>
            <a:endParaRPr lang="en-US" sz="2000" i="0" dirty="0">
              <a:solidFill>
                <a:srgbClr val="000000"/>
              </a:solidFill>
              <a:latin typeface="Times New Roman"/>
              <a:ea typeface="Calibri"/>
              <a:cs typeface="Times New Roman"/>
            </a:endParaRPr>
          </a:p>
        </p:txBody>
      </p:sp>
    </p:spTree>
    <p:extLst>
      <p:ext uri="{BB962C8B-B14F-4D97-AF65-F5344CB8AC3E}">
        <p14:creationId xmlns:p14="http://schemas.microsoft.com/office/powerpoint/2010/main" val="121799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alphaModFix amt="72000"/>
            <a:extLst>
              <a:ext uri="{28A0092B-C50C-407E-A947-70E740481C1C}">
                <a14:useLocalDpi xmlns:a14="http://schemas.microsoft.com/office/drawing/2010/main" val="0"/>
              </a:ext>
            </a:extLst>
          </a:blip>
          <a:stretch>
            <a:fillRect/>
          </a:stretch>
        </p:blipFill>
        <p:spPr>
          <a:xfrm>
            <a:off x="2346709" y="1226192"/>
            <a:ext cx="7498582" cy="4560224"/>
          </a:xfrm>
          <a:ln w="12700">
            <a:solidFill>
              <a:schemeClr val="tx1"/>
            </a:solidFill>
          </a:ln>
        </p:spPr>
      </p:pic>
      <p:sp>
        <p:nvSpPr>
          <p:cNvPr id="7" name="Title 1">
            <a:extLst>
              <a:ext uri="{FF2B5EF4-FFF2-40B4-BE49-F238E27FC236}">
                <a16:creationId xmlns:a16="http://schemas.microsoft.com/office/drawing/2014/main" id="{DF7847AD-0AF1-3C1A-4356-9A5D63F285C9}"/>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Qualifying Sailors (cont.)</a:t>
            </a:r>
          </a:p>
        </p:txBody>
      </p:sp>
    </p:spTree>
    <p:extLst>
      <p:ext uri="{BB962C8B-B14F-4D97-AF65-F5344CB8AC3E}">
        <p14:creationId xmlns:p14="http://schemas.microsoft.com/office/powerpoint/2010/main" val="2926487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7B1853-EEB6-F2CA-44F1-A19DEF5D1213}"/>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Updating Sailor Career Intentions</a:t>
            </a:r>
          </a:p>
        </p:txBody>
      </p:sp>
      <p:pic>
        <p:nvPicPr>
          <p:cNvPr id="13" name="Picture 12">
            <a:extLst>
              <a:ext uri="{FF2B5EF4-FFF2-40B4-BE49-F238E27FC236}">
                <a16:creationId xmlns:a16="http://schemas.microsoft.com/office/drawing/2014/main" id="{33979523-F13A-E20B-1066-5E9EADE066C1}"/>
              </a:ext>
            </a:extLst>
          </p:cNvPr>
          <p:cNvPicPr>
            <a:picLocks noChangeAspect="1"/>
          </p:cNvPicPr>
          <p:nvPr/>
        </p:nvPicPr>
        <p:blipFill>
          <a:blip r:embed="rId3"/>
          <a:stretch>
            <a:fillRect/>
          </a:stretch>
        </p:blipFill>
        <p:spPr>
          <a:xfrm>
            <a:off x="2739852" y="1076204"/>
            <a:ext cx="6712295" cy="4705592"/>
          </a:xfrm>
          <a:prstGeom prst="rect">
            <a:avLst/>
          </a:prstGeom>
        </p:spPr>
      </p:pic>
    </p:spTree>
    <p:extLst>
      <p:ext uri="{BB962C8B-B14F-4D97-AF65-F5344CB8AC3E}">
        <p14:creationId xmlns:p14="http://schemas.microsoft.com/office/powerpoint/2010/main" val="3480502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A719-6D42-F55B-F920-377827E2CACA}"/>
              </a:ext>
            </a:extLst>
          </p:cNvPr>
          <p:cNvSpPr>
            <a:spLocks noGrp="1"/>
          </p:cNvSpPr>
          <p:nvPr>
            <p:ph type="title"/>
          </p:nvPr>
        </p:nvSpPr>
        <p:spPr>
          <a:xfrm>
            <a:off x="895350" y="131611"/>
            <a:ext cx="10515600" cy="1325563"/>
          </a:xfrm>
        </p:spPr>
        <p:txBody>
          <a:bodyPr>
            <a:normAutofit/>
          </a:bodyPr>
          <a:lstStyle/>
          <a:p>
            <a:pPr algn="ctr"/>
            <a:r>
              <a:rPr lang="en-US" sz="3200" b="1" err="1">
                <a:latin typeface="Times New Roman"/>
                <a:ea typeface="Tahoma"/>
                <a:cs typeface="Tahoma"/>
              </a:rPr>
              <a:t>MyNavy</a:t>
            </a:r>
            <a:r>
              <a:rPr lang="en-US" sz="3200" b="1" dirty="0">
                <a:latin typeface="Times New Roman"/>
                <a:ea typeface="Tahoma"/>
                <a:cs typeface="Tahoma"/>
              </a:rPr>
              <a:t> Assignment (MNA)</a:t>
            </a:r>
            <a:br>
              <a:rPr lang="en-US" sz="2800" dirty="0">
                <a:latin typeface="Calibri"/>
                <a:ea typeface="Tahoma"/>
                <a:cs typeface="Tahoma"/>
              </a:rPr>
            </a:br>
            <a:r>
              <a:rPr lang="en-US" sz="2000" dirty="0">
                <a:latin typeface="Times New Roman"/>
                <a:ea typeface="Tahoma"/>
                <a:cs typeface="Tahoma"/>
              </a:rPr>
              <a:t>Quota Validation</a:t>
            </a:r>
          </a:p>
        </p:txBody>
      </p:sp>
      <p:pic>
        <p:nvPicPr>
          <p:cNvPr id="9" name="Content Placeholder 8">
            <a:extLst>
              <a:ext uri="{FF2B5EF4-FFF2-40B4-BE49-F238E27FC236}">
                <a16:creationId xmlns:a16="http://schemas.microsoft.com/office/drawing/2014/main" id="{5E97E0F1-0710-B38F-9564-FAD99ED731AF}"/>
              </a:ext>
            </a:extLst>
          </p:cNvPr>
          <p:cNvPicPr>
            <a:picLocks noGrp="1" noChangeAspect="1"/>
          </p:cNvPicPr>
          <p:nvPr>
            <p:ph sz="half" idx="2"/>
          </p:nvPr>
        </p:nvPicPr>
        <p:blipFill>
          <a:blip r:embed="rId3">
            <a:alphaModFix amt="88000"/>
          </a:blip>
          <a:stretch>
            <a:fillRect/>
          </a:stretch>
        </p:blipFill>
        <p:spPr>
          <a:xfrm>
            <a:off x="1676400" y="2962650"/>
            <a:ext cx="4957928" cy="2868223"/>
          </a:xfrm>
          <a:ln w="12700">
            <a:solidFill>
              <a:schemeClr val="tx1"/>
            </a:solidFill>
          </a:ln>
        </p:spPr>
      </p:pic>
      <p:sp>
        <p:nvSpPr>
          <p:cNvPr id="10" name="TextBox 9">
            <a:extLst>
              <a:ext uri="{FF2B5EF4-FFF2-40B4-BE49-F238E27FC236}">
                <a16:creationId xmlns:a16="http://schemas.microsoft.com/office/drawing/2014/main" id="{A1DCF454-E8BA-A268-5D7E-8B6F493E1BB4}"/>
              </a:ext>
            </a:extLst>
          </p:cNvPr>
          <p:cNvSpPr txBox="1"/>
          <p:nvPr/>
        </p:nvSpPr>
        <p:spPr>
          <a:xfrm>
            <a:off x="924615" y="1458329"/>
            <a:ext cx="10344149"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300"/>
              </a:spcBef>
              <a:spcAft>
                <a:spcPts val="600"/>
              </a:spcAft>
              <a:buFont typeface="Arial" panose="020B0604020202020204" pitchFamily="34" charset="0"/>
              <a:buChar char="•"/>
            </a:pPr>
            <a:r>
              <a:rPr lang="en-US" sz="2000" b="0" i="0" dirty="0">
                <a:solidFill>
                  <a:srgbClr val="000000"/>
                </a:solidFill>
                <a:latin typeface="Times New Roman"/>
                <a:ea typeface="Tahoma"/>
                <a:cs typeface="Tahoma"/>
              </a:rPr>
              <a:t>CCC submits the OBLISERV request in MNA 12-4 months from SEAOS under personnel details page by clicking the "UPDATE" button</a:t>
            </a:r>
            <a:endParaRPr lang="en-US" sz="2000">
              <a:solidFill>
                <a:srgbClr val="000000"/>
              </a:solidFill>
              <a:latin typeface="Times New Roman"/>
              <a:ea typeface="Tahoma"/>
              <a:cs typeface="Tahoma"/>
            </a:endParaRPr>
          </a:p>
          <a:p>
            <a:pPr marL="342900" indent="-342900">
              <a:spcBef>
                <a:spcPts val="300"/>
              </a:spcBef>
              <a:spcAft>
                <a:spcPts val="600"/>
              </a:spcAft>
              <a:buFont typeface="Arial" panose="020B0604020202020204" pitchFamily="34" charset="0"/>
              <a:buChar char="•"/>
            </a:pPr>
            <a:r>
              <a:rPr lang="en-US" sz="2000" b="0" i="0" dirty="0">
                <a:solidFill>
                  <a:srgbClr val="000000"/>
                </a:solidFill>
                <a:latin typeface="Times New Roman"/>
                <a:ea typeface="Tahoma"/>
                <a:cs typeface="Tahoma"/>
              </a:rPr>
              <a:t>Members outside the 12-month window submit their own requests via their self-service access</a:t>
            </a:r>
            <a:endParaRPr lang="en-US" sz="2000" b="0" i="0">
              <a:solidFill>
                <a:srgbClr val="000000"/>
              </a:solidFill>
              <a:latin typeface="Times New Roman"/>
              <a:ea typeface="Tahoma"/>
              <a:cs typeface="Tahoma"/>
            </a:endParaRPr>
          </a:p>
          <a:p>
            <a:pPr marL="342900" indent="-342900">
              <a:spcBef>
                <a:spcPts val="300"/>
              </a:spcBef>
              <a:spcAft>
                <a:spcPts val="600"/>
              </a:spcAft>
              <a:buFont typeface="Arial" panose="020B0604020202020204" pitchFamily="34" charset="0"/>
              <a:buChar char="•"/>
            </a:pPr>
            <a:r>
              <a:rPr lang="en-US" sz="2000" dirty="0">
                <a:latin typeface="Times New Roman"/>
                <a:cs typeface="Times New Roman"/>
              </a:rPr>
              <a:t>CWAY is used to validate all requests made via MNA after 24 hours of request</a:t>
            </a:r>
          </a:p>
          <a:p>
            <a:endParaRPr lang="en-US"/>
          </a:p>
        </p:txBody>
      </p:sp>
      <p:pic>
        <p:nvPicPr>
          <p:cNvPr id="8" name="Content Placeholder 7">
            <a:extLst>
              <a:ext uri="{FF2B5EF4-FFF2-40B4-BE49-F238E27FC236}">
                <a16:creationId xmlns:a16="http://schemas.microsoft.com/office/drawing/2014/main" id="{3EC9A760-927B-B5EF-168A-FAB9F15457A4}"/>
              </a:ext>
            </a:extLst>
          </p:cNvPr>
          <p:cNvPicPr>
            <a:picLocks noGrp="1" noChangeAspect="1"/>
          </p:cNvPicPr>
          <p:nvPr>
            <p:ph sz="half" idx="1"/>
          </p:nvPr>
        </p:nvPicPr>
        <p:blipFill>
          <a:blip r:embed="rId4">
            <a:alphaModFix amt="88000"/>
          </a:blip>
          <a:stretch>
            <a:fillRect/>
          </a:stretch>
        </p:blipFill>
        <p:spPr>
          <a:xfrm>
            <a:off x="2891117" y="1386047"/>
            <a:ext cx="7683199" cy="4444826"/>
          </a:xfrm>
          <a:ln w="12700">
            <a:solidFill>
              <a:schemeClr val="tx1"/>
            </a:solidFill>
          </a:ln>
        </p:spPr>
      </p:pic>
    </p:spTree>
    <p:extLst>
      <p:ext uri="{BB962C8B-B14F-4D97-AF65-F5344CB8AC3E}">
        <p14:creationId xmlns:p14="http://schemas.microsoft.com/office/powerpoint/2010/main" val="3879741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9BA2F-6B49-53E4-29BD-66E06EC6772E}"/>
              </a:ext>
            </a:extLst>
          </p:cNvPr>
          <p:cNvSpPr>
            <a:spLocks noGrp="1"/>
          </p:cNvSpPr>
          <p:nvPr>
            <p:ph idx="1"/>
          </p:nvPr>
        </p:nvSpPr>
        <p:spPr>
          <a:xfrm>
            <a:off x="1066800" y="1472234"/>
            <a:ext cx="10058400" cy="4351338"/>
          </a:xfrm>
        </p:spPr>
        <p:txBody>
          <a:bodyPr vert="horz" lIns="91440" tIns="45720" rIns="91440" bIns="45720" rtlCol="0" anchor="t">
            <a:normAutofit/>
          </a:bodyPr>
          <a:lstStyle/>
          <a:p>
            <a:pPr>
              <a:lnSpc>
                <a:spcPct val="100000"/>
              </a:lnSpc>
            </a:pPr>
            <a:r>
              <a:rPr lang="en-US" sz="2000" b="0" i="0" dirty="0">
                <a:solidFill>
                  <a:srgbClr val="000000"/>
                </a:solidFill>
                <a:latin typeface="Times New Roman"/>
                <a:ea typeface="Tahoma"/>
                <a:cs typeface="Tahoma"/>
              </a:rPr>
              <a:t>AC and TAR Sailors who wish to transition to</a:t>
            </a:r>
            <a:r>
              <a:rPr lang="en-US" sz="2000" dirty="0">
                <a:solidFill>
                  <a:srgbClr val="000000"/>
                </a:solidFill>
                <a:latin typeface="Times New Roman"/>
                <a:ea typeface="Tahoma"/>
                <a:cs typeface="Tahoma"/>
              </a:rPr>
              <a:t> </a:t>
            </a:r>
            <a:r>
              <a:rPr lang="en-US" sz="2000" dirty="0">
                <a:solidFill>
                  <a:srgbClr val="000000"/>
                </a:solidFill>
                <a:latin typeface="Times New Roman"/>
                <a:ea typeface="Cambria"/>
                <a:cs typeface="Tahoma"/>
              </a:rPr>
              <a:t>Selected Reserve (</a:t>
            </a:r>
            <a:r>
              <a:rPr lang="en-US" sz="2000" b="0" i="0" dirty="0">
                <a:solidFill>
                  <a:srgbClr val="000000"/>
                </a:solidFill>
                <a:latin typeface="Times New Roman"/>
                <a:ea typeface="Cambria"/>
                <a:cs typeface="Tahoma"/>
              </a:rPr>
              <a:t>SELRES</a:t>
            </a:r>
            <a:r>
              <a:rPr lang="en-US" sz="2000" dirty="0">
                <a:solidFill>
                  <a:srgbClr val="000000"/>
                </a:solidFill>
                <a:latin typeface="Times New Roman"/>
                <a:ea typeface="Cambria"/>
                <a:cs typeface="Tahoma"/>
              </a:rPr>
              <a:t>)</a:t>
            </a:r>
            <a:r>
              <a:rPr lang="en-US" sz="2000" dirty="0">
                <a:solidFill>
                  <a:srgbClr val="000000"/>
                </a:solidFill>
                <a:latin typeface="Times New Roman"/>
                <a:ea typeface="Tahoma"/>
                <a:cs typeface="Tahoma"/>
              </a:rPr>
              <a:t> </a:t>
            </a:r>
            <a:r>
              <a:rPr lang="en-US" sz="2000" b="0" i="0" dirty="0">
                <a:solidFill>
                  <a:srgbClr val="000000"/>
                </a:solidFill>
                <a:latin typeface="Times New Roman"/>
                <a:ea typeface="Tahoma"/>
                <a:cs typeface="Tahoma"/>
              </a:rPr>
              <a:t>must apply via CWAY:</a:t>
            </a:r>
            <a:endParaRPr lang="en-US" sz="2000">
              <a:latin typeface="Times New Roman"/>
              <a:cs typeface="Times New Roman"/>
            </a:endParaRPr>
          </a:p>
          <a:p>
            <a:pPr lvl="1">
              <a:lnSpc>
                <a:spcPct val="100000"/>
              </a:lnSpc>
            </a:pPr>
            <a:r>
              <a:rPr lang="en-US" sz="2000" b="0" i="0" dirty="0">
                <a:solidFill>
                  <a:srgbClr val="000000"/>
                </a:solidFill>
                <a:latin typeface="Times New Roman"/>
                <a:ea typeface="Tahoma"/>
                <a:cs typeface="Tahoma"/>
              </a:rPr>
              <a:t>After making the "Intends to Separate" election in MNA</a:t>
            </a:r>
            <a:r>
              <a:rPr lang="en-US" sz="2000" dirty="0">
                <a:solidFill>
                  <a:srgbClr val="000000"/>
                </a:solidFill>
                <a:latin typeface="Times New Roman"/>
                <a:ea typeface="Tahoma"/>
                <a:cs typeface="Tahoma"/>
              </a:rPr>
              <a:t>.</a:t>
            </a:r>
            <a:endParaRPr lang="en-US" sz="2000" b="0" i="0" dirty="0">
              <a:solidFill>
                <a:srgbClr val="000000"/>
              </a:solidFill>
              <a:latin typeface="Times New Roman"/>
              <a:ea typeface="Tahoma"/>
              <a:cs typeface="Tahoma"/>
            </a:endParaRPr>
          </a:p>
          <a:p>
            <a:pPr lvl="1">
              <a:lnSpc>
                <a:spcPct val="100000"/>
              </a:lnSpc>
            </a:pPr>
            <a:r>
              <a:rPr lang="en-US" sz="2000" b="0" i="0" dirty="0">
                <a:solidFill>
                  <a:srgbClr val="000000"/>
                </a:solidFill>
                <a:latin typeface="Times New Roman"/>
                <a:ea typeface="Tahoma"/>
                <a:cs typeface="Tahoma"/>
              </a:rPr>
              <a:t>After marking "Intends to Separate" on the Sailor's CWAY profile</a:t>
            </a:r>
            <a:r>
              <a:rPr lang="en-US" sz="2000" dirty="0">
                <a:solidFill>
                  <a:srgbClr val="000000"/>
                </a:solidFill>
                <a:latin typeface="Times New Roman"/>
                <a:ea typeface="Tahoma"/>
                <a:cs typeface="Tahoma"/>
              </a:rPr>
              <a:t>.</a:t>
            </a:r>
            <a:endParaRPr lang="en-US" sz="2000" b="0" i="0" dirty="0">
              <a:solidFill>
                <a:srgbClr val="000000"/>
              </a:solidFill>
              <a:latin typeface="Times New Roman"/>
              <a:ea typeface="Tahoma"/>
              <a:cs typeface="Tahoma"/>
            </a:endParaRPr>
          </a:p>
          <a:p>
            <a:pPr>
              <a:lnSpc>
                <a:spcPct val="100000"/>
              </a:lnSpc>
            </a:pPr>
            <a:r>
              <a:rPr lang="en-US" sz="2000" b="0" i="0" dirty="0">
                <a:solidFill>
                  <a:srgbClr val="000000"/>
                </a:solidFill>
                <a:latin typeface="Times New Roman"/>
                <a:ea typeface="Tahoma"/>
                <a:cs typeface="Tahoma"/>
              </a:rPr>
              <a:t>Sailors under 90 days must submit their requests via NAVPERS 1306/7 (Rev. 01-2023) to the </a:t>
            </a:r>
            <a:r>
              <a:rPr lang="en-US" sz="2000" b="0" i="0">
                <a:solidFill>
                  <a:srgbClr val="000000"/>
                </a:solidFill>
                <a:latin typeface="Times New Roman"/>
                <a:ea typeface="Tahoma"/>
                <a:cs typeface="Tahoma"/>
              </a:rPr>
              <a:t>respective SELRES Enlisted Community Managers (ECM) to request their quotas</a:t>
            </a:r>
            <a:r>
              <a:rPr lang="en-US" sz="2000">
                <a:solidFill>
                  <a:srgbClr val="000000"/>
                </a:solidFill>
                <a:latin typeface="Times New Roman"/>
                <a:ea typeface="Tahoma"/>
                <a:cs typeface="Tahoma"/>
              </a:rPr>
              <a:t>.</a:t>
            </a:r>
            <a:endParaRPr lang="en-US" sz="2000" b="0" i="0">
              <a:solidFill>
                <a:srgbClr val="000000"/>
              </a:solidFill>
              <a:latin typeface="Times New Roman"/>
              <a:ea typeface="Tahoma"/>
              <a:cs typeface="Tahoma"/>
            </a:endParaRPr>
          </a:p>
          <a:p>
            <a:pPr>
              <a:lnSpc>
                <a:spcPct val="100000"/>
              </a:lnSpc>
            </a:pPr>
            <a:r>
              <a:rPr lang="en-US" sz="2000" dirty="0">
                <a:solidFill>
                  <a:srgbClr val="000000"/>
                </a:solidFill>
                <a:latin typeface="Times New Roman"/>
                <a:ea typeface="Tahoma"/>
                <a:cs typeface="Tahoma"/>
              </a:rPr>
              <a:t>Additionally, members can work with SELRES recruiters once in that 90 day window of SEAOS.</a:t>
            </a:r>
          </a:p>
        </p:txBody>
      </p:sp>
      <p:sp>
        <p:nvSpPr>
          <p:cNvPr id="7" name="Title 1">
            <a:extLst>
              <a:ext uri="{FF2B5EF4-FFF2-40B4-BE49-F238E27FC236}">
                <a16:creationId xmlns:a16="http://schemas.microsoft.com/office/drawing/2014/main" id="{EF67A7E2-A1B0-9A3A-4E4C-5FB3C04817C7}"/>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SELRES Applications</a:t>
            </a:r>
          </a:p>
        </p:txBody>
      </p:sp>
    </p:spTree>
    <p:extLst>
      <p:ext uri="{BB962C8B-B14F-4D97-AF65-F5344CB8AC3E}">
        <p14:creationId xmlns:p14="http://schemas.microsoft.com/office/powerpoint/2010/main" val="131207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AE52C34-8D32-A40A-3083-94910FB33768}"/>
              </a:ext>
            </a:extLst>
          </p:cNvPr>
          <p:cNvPicPr>
            <a:picLocks noGrp="1" noChangeAspect="1"/>
          </p:cNvPicPr>
          <p:nvPr>
            <p:ph idx="1"/>
          </p:nvPr>
        </p:nvPicPr>
        <p:blipFill>
          <a:blip r:embed="rId3">
            <a:alphaModFix amt="68000"/>
          </a:blip>
          <a:stretch>
            <a:fillRect/>
          </a:stretch>
        </p:blipFill>
        <p:spPr>
          <a:xfrm>
            <a:off x="2711995" y="1327254"/>
            <a:ext cx="6768010" cy="3704314"/>
          </a:xfrm>
          <a:ln w="12700">
            <a:solidFill>
              <a:schemeClr val="tx1"/>
            </a:solidFill>
          </a:ln>
        </p:spPr>
      </p:pic>
      <p:sp>
        <p:nvSpPr>
          <p:cNvPr id="6" name="Title 1">
            <a:extLst>
              <a:ext uri="{FF2B5EF4-FFF2-40B4-BE49-F238E27FC236}">
                <a16:creationId xmlns:a16="http://schemas.microsoft.com/office/drawing/2014/main" id="{30CA9ACA-5605-F411-FF7E-A24E1B7C650B}"/>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SELRES Applications</a:t>
            </a:r>
          </a:p>
        </p:txBody>
      </p:sp>
    </p:spTree>
    <p:extLst>
      <p:ext uri="{BB962C8B-B14F-4D97-AF65-F5344CB8AC3E}">
        <p14:creationId xmlns:p14="http://schemas.microsoft.com/office/powerpoint/2010/main" val="463945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55326C-C35B-7077-B4DB-681CEE74900B}"/>
              </a:ext>
            </a:extLst>
          </p:cNvPr>
          <p:cNvSpPr>
            <a:spLocks noGrp="1"/>
          </p:cNvSpPr>
          <p:nvPr>
            <p:ph idx="1"/>
          </p:nvPr>
        </p:nvSpPr>
        <p:spPr>
          <a:xfrm>
            <a:off x="2243386" y="5530861"/>
            <a:ext cx="7014403" cy="741233"/>
          </a:xfrm>
        </p:spPr>
        <p:txBody>
          <a:bodyPr vert="horz" lIns="91440" tIns="45720" rIns="91440" bIns="45720" rtlCol="0" anchor="t">
            <a:normAutofit/>
          </a:bodyPr>
          <a:lstStyle/>
          <a:p>
            <a:r>
              <a:rPr lang="en-US" sz="2000" b="0" i="0" dirty="0">
                <a:solidFill>
                  <a:srgbClr val="000000"/>
                </a:solidFill>
                <a:latin typeface="Times New Roman"/>
                <a:ea typeface="Tahoma"/>
                <a:cs typeface="Tahoma"/>
              </a:rPr>
              <a:t>Once approved additional information for transition can be found at </a:t>
            </a:r>
            <a:r>
              <a:rPr lang="en-US" sz="2000" b="0" i="0" dirty="0">
                <a:solidFill>
                  <a:srgbClr val="000000"/>
                </a:solidFill>
                <a:latin typeface="Times New Roman"/>
                <a:ea typeface="+mn-lt"/>
                <a:cs typeface="+mn-lt"/>
              </a:rPr>
              <a:t>https://www.navyreserve.navy.mil/Onboarding/</a:t>
            </a:r>
            <a:endParaRPr lang="en-US" sz="1800" dirty="0">
              <a:solidFill>
                <a:srgbClr val="FFFF00"/>
              </a:solidFill>
              <a:latin typeface="Times New Roman"/>
              <a:ea typeface="Tahoma"/>
              <a:cs typeface="Tahoma"/>
            </a:endParaRPr>
          </a:p>
        </p:txBody>
      </p:sp>
      <p:pic>
        <p:nvPicPr>
          <p:cNvPr id="6" name="Picture 5">
            <a:extLst>
              <a:ext uri="{FF2B5EF4-FFF2-40B4-BE49-F238E27FC236}">
                <a16:creationId xmlns:a16="http://schemas.microsoft.com/office/drawing/2014/main" id="{1316AE93-DC4A-0CA8-9E8A-A468CB5EDA6F}"/>
              </a:ext>
            </a:extLst>
          </p:cNvPr>
          <p:cNvPicPr>
            <a:picLocks noChangeAspect="1"/>
          </p:cNvPicPr>
          <p:nvPr/>
        </p:nvPicPr>
        <p:blipFill>
          <a:blip r:embed="rId3">
            <a:alphaModFix amt="81000"/>
          </a:blip>
          <a:stretch>
            <a:fillRect/>
          </a:stretch>
        </p:blipFill>
        <p:spPr>
          <a:xfrm>
            <a:off x="2248585" y="1183450"/>
            <a:ext cx="7705725" cy="4248143"/>
          </a:xfrm>
          <a:prstGeom prst="rect">
            <a:avLst/>
          </a:prstGeom>
          <a:ln>
            <a:solidFill>
              <a:schemeClr val="tx1"/>
            </a:solidFill>
          </a:ln>
        </p:spPr>
      </p:pic>
      <p:sp>
        <p:nvSpPr>
          <p:cNvPr id="8" name="Title 1">
            <a:extLst>
              <a:ext uri="{FF2B5EF4-FFF2-40B4-BE49-F238E27FC236}">
                <a16:creationId xmlns:a16="http://schemas.microsoft.com/office/drawing/2014/main" id="{D4302F40-5501-715C-8859-9694A0BC9006}"/>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SELRES Applications</a:t>
            </a:r>
          </a:p>
        </p:txBody>
      </p:sp>
    </p:spTree>
    <p:extLst>
      <p:ext uri="{BB962C8B-B14F-4D97-AF65-F5344CB8AC3E}">
        <p14:creationId xmlns:p14="http://schemas.microsoft.com/office/powerpoint/2010/main" val="180148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 y="-2208"/>
            <a:ext cx="12190660" cy="1480171"/>
          </a:xfrm>
        </p:spPr>
        <p:txBody>
          <a:bodyPr>
            <a:normAutofit/>
          </a:bodyPr>
          <a:lstStyle/>
          <a:p>
            <a:pPr algn="ctr"/>
            <a:r>
              <a:rPr lang="en-US" sz="3200" b="1" i="0" dirty="0">
                <a:solidFill>
                  <a:srgbClr val="000000"/>
                </a:solidFill>
                <a:latin typeface="Times New Roman"/>
                <a:cs typeface="Times New Roman"/>
              </a:rPr>
              <a:t>Enabling Objectives</a:t>
            </a:r>
          </a:p>
        </p:txBody>
      </p:sp>
      <p:sp>
        <p:nvSpPr>
          <p:cNvPr id="3" name="Content Placeholder 2"/>
          <p:cNvSpPr>
            <a:spLocks noGrp="1"/>
          </p:cNvSpPr>
          <p:nvPr>
            <p:ph idx="1"/>
          </p:nvPr>
        </p:nvSpPr>
        <p:spPr>
          <a:xfrm>
            <a:off x="1066800" y="1474315"/>
            <a:ext cx="10058400" cy="4101350"/>
          </a:xfrm>
        </p:spPr>
        <p:txBody>
          <a:bodyPr vert="horz" lIns="91440" tIns="45720" rIns="91440" bIns="45720" rtlCol="0" anchor="t">
            <a:normAutofit/>
          </a:bodyPr>
          <a:lstStyle/>
          <a:p>
            <a:pPr>
              <a:lnSpc>
                <a:spcPct val="100000"/>
              </a:lnSpc>
              <a:spcBef>
                <a:spcPts val="300"/>
              </a:spcBef>
              <a:spcAft>
                <a:spcPts val="300"/>
              </a:spcAft>
            </a:pPr>
            <a:r>
              <a:rPr lang="en-US" sz="2000" b="0" i="0" dirty="0">
                <a:solidFill>
                  <a:srgbClr val="000000"/>
                </a:solidFill>
                <a:latin typeface="Times New Roman"/>
                <a:cs typeface="Times New Roman"/>
              </a:rPr>
              <a:t>STATE the purpose of Career Waypoints</a:t>
            </a:r>
            <a:endParaRPr lang="en-US" sz="2000">
              <a:latin typeface="Times New Roman"/>
              <a:ea typeface="Tahoma"/>
              <a:cs typeface="Times New Roman"/>
            </a:endParaRPr>
          </a:p>
          <a:p>
            <a:pPr>
              <a:lnSpc>
                <a:spcPct val="100000"/>
              </a:lnSpc>
              <a:spcBef>
                <a:spcPts val="300"/>
              </a:spcBef>
              <a:spcAft>
                <a:spcPts val="300"/>
              </a:spcAft>
            </a:pPr>
            <a:r>
              <a:rPr lang="en-US" sz="2000" b="0" i="0" dirty="0">
                <a:solidFill>
                  <a:srgbClr val="000000"/>
                </a:solidFill>
                <a:latin typeface="Times New Roman"/>
                <a:cs typeface="Times New Roman"/>
              </a:rPr>
              <a:t>LIST the personnel impacted by the Career Waypoints process</a:t>
            </a:r>
            <a:endParaRPr lang="en-US" sz="2000">
              <a:latin typeface="Times New Roman"/>
              <a:ea typeface="Tahoma"/>
              <a:cs typeface="Times New Roman"/>
            </a:endParaRPr>
          </a:p>
          <a:p>
            <a:pPr>
              <a:lnSpc>
                <a:spcPct val="100000"/>
              </a:lnSpc>
              <a:spcBef>
                <a:spcPts val="300"/>
              </a:spcBef>
              <a:spcAft>
                <a:spcPts val="300"/>
              </a:spcAft>
            </a:pPr>
            <a:r>
              <a:rPr lang="en-US" sz="2000" b="0" i="0" dirty="0">
                <a:solidFill>
                  <a:srgbClr val="000000"/>
                </a:solidFill>
                <a:latin typeface="Times New Roman"/>
                <a:cs typeface="Times New Roman"/>
              </a:rPr>
              <a:t>IDENTIFY the Career Waypoints modules</a:t>
            </a:r>
            <a:endParaRPr lang="en-US" sz="2000">
              <a:latin typeface="Times New Roman"/>
              <a:ea typeface="Tahoma"/>
              <a:cs typeface="Times New Roman"/>
            </a:endParaRPr>
          </a:p>
          <a:p>
            <a:pPr>
              <a:lnSpc>
                <a:spcPct val="100000"/>
              </a:lnSpc>
              <a:spcBef>
                <a:spcPts val="300"/>
              </a:spcBef>
              <a:spcAft>
                <a:spcPts val="300"/>
              </a:spcAft>
            </a:pPr>
            <a:r>
              <a:rPr lang="en-US" sz="2000" b="0" i="0" dirty="0">
                <a:solidFill>
                  <a:srgbClr val="000000"/>
                </a:solidFill>
                <a:latin typeface="Times New Roman"/>
                <a:cs typeface="Times New Roman"/>
              </a:rPr>
              <a:t>LIST the Career Waypoints options provided to the Sailor</a:t>
            </a:r>
            <a:endParaRPr lang="en-US" sz="2000">
              <a:latin typeface="Times New Roman"/>
              <a:ea typeface="Tahoma"/>
              <a:cs typeface="Times New Roman"/>
            </a:endParaRPr>
          </a:p>
          <a:p>
            <a:pPr>
              <a:lnSpc>
                <a:spcPct val="100000"/>
              </a:lnSpc>
              <a:spcBef>
                <a:spcPts val="300"/>
              </a:spcBef>
              <a:spcAft>
                <a:spcPts val="300"/>
              </a:spcAft>
            </a:pPr>
            <a:r>
              <a:rPr lang="en-US" sz="2000" b="0" i="0" dirty="0">
                <a:solidFill>
                  <a:srgbClr val="000000"/>
                </a:solidFill>
                <a:latin typeface="Times New Roman"/>
                <a:cs typeface="Times New Roman"/>
              </a:rPr>
              <a:t>ASSESS the Career Waypoints timeline requirements</a:t>
            </a:r>
            <a:endParaRPr lang="en-US" sz="2000">
              <a:latin typeface="Times New Roman"/>
              <a:ea typeface="Tahoma"/>
              <a:cs typeface="Times New Roman"/>
            </a:endParaRPr>
          </a:p>
          <a:p>
            <a:pPr>
              <a:lnSpc>
                <a:spcPct val="100000"/>
              </a:lnSpc>
              <a:spcBef>
                <a:spcPts val="300"/>
              </a:spcBef>
              <a:spcAft>
                <a:spcPts val="300"/>
              </a:spcAft>
            </a:pPr>
            <a:r>
              <a:rPr lang="en-US" sz="2000" b="0" i="0" dirty="0">
                <a:solidFill>
                  <a:srgbClr val="000000"/>
                </a:solidFill>
                <a:latin typeface="Times New Roman"/>
                <a:cs typeface="Times New Roman"/>
              </a:rPr>
              <a:t>EXPLAIN the PACT Marketplace process</a:t>
            </a:r>
            <a:endParaRPr lang="en-US" sz="2000">
              <a:solidFill>
                <a:schemeClr val="accent3"/>
              </a:solidFill>
              <a:latin typeface="Times New Roman"/>
              <a:ea typeface="Tahoma"/>
              <a:cs typeface="Times New Roman"/>
            </a:endParaRPr>
          </a:p>
          <a:p>
            <a:pPr>
              <a:lnSpc>
                <a:spcPct val="100000"/>
              </a:lnSpc>
              <a:spcBef>
                <a:spcPts val="300"/>
              </a:spcBef>
              <a:spcAft>
                <a:spcPts val="300"/>
              </a:spcAft>
            </a:pPr>
            <a:r>
              <a:rPr lang="en-US" sz="2000" b="0" i="0" dirty="0">
                <a:solidFill>
                  <a:srgbClr val="000000"/>
                </a:solidFill>
                <a:latin typeface="Times New Roman"/>
                <a:ea typeface="Tahoma"/>
                <a:cs typeface="Tahoma"/>
              </a:rPr>
              <a:t>EXPLAIN the submission process for 4-2-2 Sailors</a:t>
            </a:r>
          </a:p>
          <a:p>
            <a:pPr>
              <a:lnSpc>
                <a:spcPct val="100000"/>
              </a:lnSpc>
              <a:spcBef>
                <a:spcPts val="300"/>
              </a:spcBef>
              <a:spcAft>
                <a:spcPts val="300"/>
              </a:spcAft>
            </a:pPr>
            <a:endParaRPr lang="en-US" sz="2400">
              <a:solidFill>
                <a:schemeClr val="accent3"/>
              </a:solidFill>
              <a:ea typeface="Tahoma"/>
              <a:cs typeface="Tahoma"/>
            </a:endParaRPr>
          </a:p>
          <a:p>
            <a:pPr>
              <a:lnSpc>
                <a:spcPct val="100000"/>
              </a:lnSpc>
              <a:spcBef>
                <a:spcPts val="300"/>
              </a:spcBef>
              <a:spcAft>
                <a:spcPts val="300"/>
              </a:spcAft>
            </a:pPr>
            <a:endParaRPr lang="en-US" sz="2400">
              <a:ea typeface="Tahoma"/>
              <a:cs typeface="Tahoma"/>
            </a:endParaRPr>
          </a:p>
          <a:p>
            <a:pPr>
              <a:lnSpc>
                <a:spcPct val="100000"/>
              </a:lnSpc>
              <a:spcBef>
                <a:spcPts val="300"/>
              </a:spcBef>
              <a:spcAft>
                <a:spcPts val="300"/>
              </a:spcAft>
              <a:buNone/>
            </a:pPr>
            <a:endParaRPr lang="en-US" sz="3200">
              <a:ea typeface="Tahoma"/>
              <a:cs typeface="Tahoma"/>
            </a:endParaRPr>
          </a:p>
        </p:txBody>
      </p:sp>
    </p:spTree>
    <p:extLst>
      <p:ext uri="{BB962C8B-B14F-4D97-AF65-F5344CB8AC3E}">
        <p14:creationId xmlns:p14="http://schemas.microsoft.com/office/powerpoint/2010/main" val="4125604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CA29B2-BA55-2BA5-4FC5-D7D109091461}"/>
              </a:ext>
            </a:extLst>
          </p:cNvPr>
          <p:cNvSpPr>
            <a:spLocks noGrp="1"/>
          </p:cNvSpPr>
          <p:nvPr>
            <p:ph idx="1"/>
          </p:nvPr>
        </p:nvSpPr>
        <p:spPr>
          <a:xfrm>
            <a:off x="1066800" y="1491155"/>
            <a:ext cx="10058400" cy="4101350"/>
          </a:xfrm>
        </p:spPr>
        <p:txBody>
          <a:bodyPr vert="horz" lIns="91440" tIns="45720" rIns="91440" bIns="45720" rtlCol="0" anchor="t">
            <a:normAutofit/>
          </a:bodyPr>
          <a:lstStyle/>
          <a:p>
            <a:pPr>
              <a:lnSpc>
                <a:spcPct val="100000"/>
              </a:lnSpc>
            </a:pPr>
            <a:r>
              <a:rPr lang="en-US" sz="2000" b="0" i="0" dirty="0">
                <a:solidFill>
                  <a:srgbClr val="000000"/>
                </a:solidFill>
                <a:latin typeface="Times New Roman"/>
                <a:ea typeface="+mn-lt"/>
                <a:cs typeface="+mn-lt"/>
              </a:rPr>
              <a:t>NAVADMIN 303/23</a:t>
            </a:r>
            <a:r>
              <a:rPr lang="en-US" sz="2000" dirty="0">
                <a:solidFill>
                  <a:srgbClr val="000000"/>
                </a:solidFill>
                <a:latin typeface="Times New Roman"/>
                <a:ea typeface="+mn-lt"/>
                <a:cs typeface="+mn-lt"/>
              </a:rPr>
              <a:t>:  Execution of the Selected Reserve Portion of the Military Service Obligation (MSO)</a:t>
            </a:r>
            <a:endParaRPr lang="en-US" sz="2000" dirty="0">
              <a:latin typeface="Times New Roman"/>
              <a:cs typeface="Times New Roman"/>
            </a:endParaRPr>
          </a:p>
          <a:p>
            <a:pPr>
              <a:lnSpc>
                <a:spcPct val="100000"/>
              </a:lnSpc>
            </a:pPr>
            <a:r>
              <a:rPr lang="en-US" sz="2000" b="0" i="0" dirty="0">
                <a:solidFill>
                  <a:srgbClr val="000000"/>
                </a:solidFill>
                <a:latin typeface="Times New Roman"/>
                <a:ea typeface="+mn-lt"/>
                <a:cs typeface="+mn-lt"/>
              </a:rPr>
              <a:t>All new enlistment and commissioning contracts executed on or after 1 October 2020 for Sailors under a 4-year Active-Duty service obligation were written to include a minimum of 4 years Active Duty, followed by up to 2</a:t>
            </a:r>
            <a:r>
              <a:rPr lang="en-US" sz="2000" b="0" i="0" u="sng" dirty="0">
                <a:solidFill>
                  <a:srgbClr val="000000"/>
                </a:solidFill>
                <a:latin typeface="Times New Roman"/>
                <a:ea typeface="+mn-lt"/>
                <a:cs typeface="+mn-lt"/>
              </a:rPr>
              <a:t> </a:t>
            </a:r>
            <a:r>
              <a:rPr lang="en-US" sz="2000" b="0" i="0" dirty="0">
                <a:solidFill>
                  <a:srgbClr val="000000"/>
                </a:solidFill>
                <a:latin typeface="Times New Roman"/>
                <a:ea typeface="+mn-lt"/>
                <a:cs typeface="+mn-lt"/>
              </a:rPr>
              <a:t>years of SELRES service, and 2 years </a:t>
            </a:r>
            <a:r>
              <a:rPr lang="en-US" sz="2000" dirty="0">
                <a:solidFill>
                  <a:srgbClr val="000000"/>
                </a:solidFill>
                <a:latin typeface="Times New Roman"/>
                <a:ea typeface="+mn-lt"/>
                <a:cs typeface="+mn-lt"/>
              </a:rPr>
              <a:t>of Individual</a:t>
            </a:r>
            <a:r>
              <a:rPr lang="en-US" sz="2000" b="0" i="0" dirty="0">
                <a:solidFill>
                  <a:srgbClr val="000000"/>
                </a:solidFill>
                <a:latin typeface="Times New Roman"/>
                <a:ea typeface="+mn-lt"/>
                <a:cs typeface="+mn-lt"/>
              </a:rPr>
              <a:t> Ready Reserve (IRR) service to reach the required 8 years total MSO</a:t>
            </a:r>
            <a:r>
              <a:rPr lang="en-US" sz="2000" dirty="0">
                <a:solidFill>
                  <a:srgbClr val="000000"/>
                </a:solidFill>
                <a:latin typeface="Times New Roman"/>
                <a:ea typeface="+mn-lt"/>
                <a:cs typeface="+mn-lt"/>
              </a:rPr>
              <a:t>.</a:t>
            </a:r>
            <a:endParaRPr lang="en-US" dirty="0">
              <a:solidFill>
                <a:srgbClr val="FFFF00"/>
              </a:solidFill>
              <a:latin typeface="Times New Roman"/>
              <a:ea typeface="Tahoma"/>
              <a:cs typeface="Tahoma"/>
            </a:endParaRPr>
          </a:p>
        </p:txBody>
      </p:sp>
      <p:sp>
        <p:nvSpPr>
          <p:cNvPr id="7" name="Title 1">
            <a:extLst>
              <a:ext uri="{FF2B5EF4-FFF2-40B4-BE49-F238E27FC236}">
                <a16:creationId xmlns:a16="http://schemas.microsoft.com/office/drawing/2014/main" id="{4ABA36FB-1D13-44C9-E08C-7D96DCC42C46}"/>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4-2-2 Sailor</a:t>
            </a:r>
          </a:p>
        </p:txBody>
      </p:sp>
    </p:spTree>
    <p:extLst>
      <p:ext uri="{BB962C8B-B14F-4D97-AF65-F5344CB8AC3E}">
        <p14:creationId xmlns:p14="http://schemas.microsoft.com/office/powerpoint/2010/main" val="1419042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DA5BF4-C1BD-5821-5B69-590A40163E70}"/>
              </a:ext>
            </a:extLst>
          </p:cNvPr>
          <p:cNvPicPr>
            <a:picLocks noGrp="1" noChangeAspect="1"/>
          </p:cNvPicPr>
          <p:nvPr>
            <p:ph idx="1"/>
          </p:nvPr>
        </p:nvPicPr>
        <p:blipFill>
          <a:blip r:embed="rId3">
            <a:alphaModFix amt="82000"/>
          </a:blip>
          <a:stretch>
            <a:fillRect/>
          </a:stretch>
        </p:blipFill>
        <p:spPr>
          <a:xfrm>
            <a:off x="2124601" y="1359452"/>
            <a:ext cx="7942795" cy="4370733"/>
          </a:xfrm>
          <a:ln w="12700">
            <a:solidFill>
              <a:schemeClr val="tx1"/>
            </a:solidFill>
          </a:ln>
        </p:spPr>
      </p:pic>
      <p:sp>
        <p:nvSpPr>
          <p:cNvPr id="7" name="Title 1">
            <a:extLst>
              <a:ext uri="{FF2B5EF4-FFF2-40B4-BE49-F238E27FC236}">
                <a16:creationId xmlns:a16="http://schemas.microsoft.com/office/drawing/2014/main" id="{D415EF93-A5A0-AF3C-F575-6FE550F696FD}"/>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4-2-2 Sailor</a:t>
            </a:r>
          </a:p>
        </p:txBody>
      </p:sp>
    </p:spTree>
    <p:extLst>
      <p:ext uri="{BB962C8B-B14F-4D97-AF65-F5344CB8AC3E}">
        <p14:creationId xmlns:p14="http://schemas.microsoft.com/office/powerpoint/2010/main" val="1793203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25254A-E5E3-CC92-0809-4C2773C6A73A}"/>
              </a:ext>
            </a:extLst>
          </p:cNvPr>
          <p:cNvPicPr>
            <a:picLocks noChangeAspect="1"/>
          </p:cNvPicPr>
          <p:nvPr/>
        </p:nvPicPr>
        <p:blipFill>
          <a:blip r:embed="rId3">
            <a:alphaModFix amt="78000"/>
          </a:blip>
          <a:stretch>
            <a:fillRect/>
          </a:stretch>
        </p:blipFill>
        <p:spPr>
          <a:xfrm>
            <a:off x="2124602" y="1360384"/>
            <a:ext cx="7942794" cy="4370733"/>
          </a:xfrm>
          <a:prstGeom prst="rect">
            <a:avLst/>
          </a:prstGeom>
          <a:ln w="12700">
            <a:solidFill>
              <a:schemeClr val="tx1"/>
            </a:solidFill>
          </a:ln>
        </p:spPr>
      </p:pic>
      <p:sp>
        <p:nvSpPr>
          <p:cNvPr id="7" name="Title 1">
            <a:extLst>
              <a:ext uri="{FF2B5EF4-FFF2-40B4-BE49-F238E27FC236}">
                <a16:creationId xmlns:a16="http://schemas.microsoft.com/office/drawing/2014/main" id="{7FB86065-07B7-A7AE-3C06-86FC6F3F2C56}"/>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4-2-2 Sailor</a:t>
            </a:r>
          </a:p>
        </p:txBody>
      </p:sp>
    </p:spTree>
    <p:extLst>
      <p:ext uri="{BB962C8B-B14F-4D97-AF65-F5344CB8AC3E}">
        <p14:creationId xmlns:p14="http://schemas.microsoft.com/office/powerpoint/2010/main" val="3146922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33BE4-CD42-E578-E8CF-7F65003948E5}"/>
              </a:ext>
            </a:extLst>
          </p:cNvPr>
          <p:cNvPicPr>
            <a:picLocks noChangeAspect="1"/>
          </p:cNvPicPr>
          <p:nvPr/>
        </p:nvPicPr>
        <p:blipFill>
          <a:blip r:embed="rId3">
            <a:alphaModFix amt="78000"/>
          </a:blip>
          <a:stretch>
            <a:fillRect/>
          </a:stretch>
        </p:blipFill>
        <p:spPr>
          <a:xfrm>
            <a:off x="2070652" y="1504705"/>
            <a:ext cx="8050696" cy="4309005"/>
          </a:xfrm>
          <a:prstGeom prst="rect">
            <a:avLst/>
          </a:prstGeom>
          <a:ln w="12700">
            <a:solidFill>
              <a:schemeClr val="tx1"/>
            </a:solidFill>
          </a:ln>
        </p:spPr>
      </p:pic>
      <p:sp>
        <p:nvSpPr>
          <p:cNvPr id="7" name="Title 1">
            <a:extLst>
              <a:ext uri="{FF2B5EF4-FFF2-40B4-BE49-F238E27FC236}">
                <a16:creationId xmlns:a16="http://schemas.microsoft.com/office/drawing/2014/main" id="{AE3E9CE5-937B-2D64-F24E-193D578863F2}"/>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Non-4-2-2 Sailor SELRES Application</a:t>
            </a:r>
          </a:p>
        </p:txBody>
      </p:sp>
    </p:spTree>
    <p:extLst>
      <p:ext uri="{BB962C8B-B14F-4D97-AF65-F5344CB8AC3E}">
        <p14:creationId xmlns:p14="http://schemas.microsoft.com/office/powerpoint/2010/main" val="3946122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alphaModFix amt="90000"/>
            <a:extLst>
              <a:ext uri="{28A0092B-C50C-407E-A947-70E740481C1C}">
                <a14:useLocalDpi xmlns:a14="http://schemas.microsoft.com/office/drawing/2010/main" val="0"/>
              </a:ext>
            </a:extLst>
          </a:blip>
          <a:stretch>
            <a:fillRect/>
          </a:stretch>
        </p:blipFill>
        <p:spPr>
          <a:xfrm>
            <a:off x="1765158" y="1361596"/>
            <a:ext cx="8651391" cy="4436175"/>
          </a:xfrm>
          <a:ln w="12700">
            <a:solidFill>
              <a:schemeClr val="tx1"/>
            </a:solidFill>
          </a:ln>
        </p:spPr>
      </p:pic>
      <p:sp>
        <p:nvSpPr>
          <p:cNvPr id="7" name="Title 1">
            <a:extLst>
              <a:ext uri="{FF2B5EF4-FFF2-40B4-BE49-F238E27FC236}">
                <a16:creationId xmlns:a16="http://schemas.microsoft.com/office/drawing/2014/main" id="{765D3221-C18B-3406-F26E-CB0CFB849843}"/>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PACT Marketplace Record</a:t>
            </a:r>
          </a:p>
        </p:txBody>
      </p:sp>
    </p:spTree>
    <p:extLst>
      <p:ext uri="{BB962C8B-B14F-4D97-AF65-F5344CB8AC3E}">
        <p14:creationId xmlns:p14="http://schemas.microsoft.com/office/powerpoint/2010/main" val="3705451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55326C-C35B-7077-B4DB-681CEE74900B}"/>
              </a:ext>
            </a:extLst>
          </p:cNvPr>
          <p:cNvSpPr>
            <a:spLocks noGrp="1"/>
          </p:cNvSpPr>
          <p:nvPr>
            <p:ph idx="1"/>
          </p:nvPr>
        </p:nvSpPr>
        <p:spPr>
          <a:xfrm>
            <a:off x="1922116" y="1360516"/>
            <a:ext cx="8336722" cy="4351338"/>
          </a:xfrm>
        </p:spPr>
        <p:txBody>
          <a:bodyPr vert="horz" lIns="91440" tIns="45720" rIns="91440" bIns="45720" rtlCol="0" anchor="t">
            <a:normAutofit/>
          </a:bodyPr>
          <a:lstStyle/>
          <a:p>
            <a:r>
              <a:rPr lang="en-US" sz="2000" b="0" i="0" dirty="0">
                <a:solidFill>
                  <a:srgbClr val="000000"/>
                </a:solidFill>
                <a:latin typeface="Times New Roman"/>
                <a:cs typeface="Times New Roman"/>
              </a:rPr>
              <a:t>Requires Action</a:t>
            </a:r>
          </a:p>
          <a:p>
            <a:r>
              <a:rPr lang="en-US" sz="2000" b="0" i="0" dirty="0">
                <a:solidFill>
                  <a:srgbClr val="000000"/>
                </a:solidFill>
                <a:latin typeface="Times New Roman"/>
                <a:cs typeface="Times New Roman"/>
              </a:rPr>
              <a:t>Ready for CCC</a:t>
            </a:r>
          </a:p>
          <a:p>
            <a:r>
              <a:rPr lang="en-US" sz="2000" b="0" i="0" dirty="0">
                <a:solidFill>
                  <a:srgbClr val="000000"/>
                </a:solidFill>
                <a:latin typeface="Times New Roman"/>
                <a:cs typeface="Times New Roman"/>
              </a:rPr>
              <a:t>Requests Participation</a:t>
            </a:r>
          </a:p>
          <a:p>
            <a:r>
              <a:rPr lang="en-US" sz="2000" b="0" i="0" dirty="0">
                <a:solidFill>
                  <a:srgbClr val="000000"/>
                </a:solidFill>
                <a:latin typeface="Times New Roman"/>
                <a:cs typeface="Times New Roman"/>
              </a:rPr>
              <a:t>Requests Onboard </a:t>
            </a:r>
          </a:p>
          <a:p>
            <a:r>
              <a:rPr lang="en-US" sz="2000" b="0" i="0" dirty="0">
                <a:solidFill>
                  <a:srgbClr val="000000"/>
                </a:solidFill>
                <a:latin typeface="Times New Roman"/>
                <a:cs typeface="Times New Roman"/>
              </a:rPr>
              <a:t>Declines Participation </a:t>
            </a:r>
          </a:p>
          <a:p>
            <a:r>
              <a:rPr lang="en-US" sz="2000" b="0" i="0" dirty="0">
                <a:solidFill>
                  <a:srgbClr val="000000"/>
                </a:solidFill>
                <a:latin typeface="Times New Roman"/>
                <a:cs typeface="Times New Roman"/>
              </a:rPr>
              <a:t>Not Eligible </a:t>
            </a:r>
          </a:p>
          <a:p>
            <a:r>
              <a:rPr lang="en-US" sz="2000" b="0" i="0" dirty="0">
                <a:solidFill>
                  <a:srgbClr val="000000"/>
                </a:solidFill>
                <a:latin typeface="Times New Roman"/>
                <a:cs typeface="Times New Roman"/>
              </a:rPr>
              <a:t>Transmitted to MNA </a:t>
            </a:r>
          </a:p>
          <a:p>
            <a:r>
              <a:rPr lang="en-US" sz="2000" b="0" i="0" dirty="0">
                <a:solidFill>
                  <a:srgbClr val="000000"/>
                </a:solidFill>
                <a:latin typeface="Times New Roman"/>
                <a:cs typeface="Times New Roman"/>
              </a:rPr>
              <a:t>Approved </a:t>
            </a:r>
          </a:p>
          <a:p>
            <a:r>
              <a:rPr lang="en-US" sz="2000" b="0" i="0" dirty="0">
                <a:solidFill>
                  <a:srgbClr val="000000"/>
                </a:solidFill>
                <a:latin typeface="Times New Roman"/>
                <a:cs typeface="Times New Roman"/>
              </a:rPr>
              <a:t>Approved-Revoked </a:t>
            </a:r>
          </a:p>
          <a:p>
            <a:r>
              <a:rPr lang="en-US" sz="2000" b="0" i="0" dirty="0">
                <a:solidFill>
                  <a:srgbClr val="000000"/>
                </a:solidFill>
                <a:latin typeface="Times New Roman"/>
                <a:cs typeface="Times New Roman"/>
              </a:rPr>
              <a:t>Denied</a:t>
            </a:r>
          </a:p>
        </p:txBody>
      </p:sp>
      <p:sp>
        <p:nvSpPr>
          <p:cNvPr id="7" name="Title 1">
            <a:extLst>
              <a:ext uri="{FF2B5EF4-FFF2-40B4-BE49-F238E27FC236}">
                <a16:creationId xmlns:a16="http://schemas.microsoft.com/office/drawing/2014/main" id="{9F111F07-A5FF-234F-B130-7C42D3B2AACE}"/>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Status' of PACT Marketplace</a:t>
            </a:r>
          </a:p>
        </p:txBody>
      </p:sp>
    </p:spTree>
    <p:extLst>
      <p:ext uri="{BB962C8B-B14F-4D97-AF65-F5344CB8AC3E}">
        <p14:creationId xmlns:p14="http://schemas.microsoft.com/office/powerpoint/2010/main" val="123070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F73CD7-BE26-0287-9A81-7644C030A5F8}"/>
              </a:ext>
            </a:extLst>
          </p:cNvPr>
          <p:cNvPicPr>
            <a:picLocks noGrp="1" noChangeAspect="1"/>
          </p:cNvPicPr>
          <p:nvPr>
            <p:ph idx="1"/>
          </p:nvPr>
        </p:nvPicPr>
        <p:blipFill>
          <a:blip r:embed="rId3">
            <a:alphaModFix amt="80000"/>
          </a:blip>
          <a:stretch>
            <a:fillRect/>
          </a:stretch>
        </p:blipFill>
        <p:spPr>
          <a:xfrm>
            <a:off x="2147046" y="1426748"/>
            <a:ext cx="7897906" cy="4405032"/>
          </a:xfrm>
        </p:spPr>
      </p:pic>
      <p:sp>
        <p:nvSpPr>
          <p:cNvPr id="7" name="Title 1">
            <a:extLst>
              <a:ext uri="{FF2B5EF4-FFF2-40B4-BE49-F238E27FC236}">
                <a16:creationId xmlns:a16="http://schemas.microsoft.com/office/drawing/2014/main" id="{9BA27005-B9CD-3E32-358A-DC3C9A154C43}"/>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PACT Marketplace Record</a:t>
            </a:r>
          </a:p>
        </p:txBody>
      </p:sp>
    </p:spTree>
    <p:extLst>
      <p:ext uri="{BB962C8B-B14F-4D97-AF65-F5344CB8AC3E}">
        <p14:creationId xmlns:p14="http://schemas.microsoft.com/office/powerpoint/2010/main" val="3047675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AB9AFB7-3AA0-2B83-F7E6-00CE8B3079CC}"/>
              </a:ext>
            </a:extLst>
          </p:cNvPr>
          <p:cNvPicPr>
            <a:picLocks noGrp="1" noChangeAspect="1"/>
          </p:cNvPicPr>
          <p:nvPr>
            <p:ph idx="1"/>
          </p:nvPr>
        </p:nvPicPr>
        <p:blipFill>
          <a:blip r:embed="rId3">
            <a:alphaModFix amt="80000"/>
          </a:blip>
          <a:stretch>
            <a:fillRect/>
          </a:stretch>
        </p:blipFill>
        <p:spPr>
          <a:xfrm>
            <a:off x="2026025" y="1640542"/>
            <a:ext cx="7942729" cy="4351244"/>
          </a:xfrm>
          <a:ln>
            <a:solidFill>
              <a:schemeClr val="tx1"/>
            </a:solidFill>
          </a:ln>
        </p:spPr>
      </p:pic>
      <p:sp>
        <p:nvSpPr>
          <p:cNvPr id="6" name="Title 1">
            <a:extLst>
              <a:ext uri="{FF2B5EF4-FFF2-40B4-BE49-F238E27FC236}">
                <a16:creationId xmlns:a16="http://schemas.microsoft.com/office/drawing/2014/main" id="{620C1B91-50BA-E0DA-3EC2-617C9BD758FE}"/>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PACT Marketplace Record (cont.)</a:t>
            </a:r>
          </a:p>
        </p:txBody>
      </p:sp>
    </p:spTree>
    <p:extLst>
      <p:ext uri="{BB962C8B-B14F-4D97-AF65-F5344CB8AC3E}">
        <p14:creationId xmlns:p14="http://schemas.microsoft.com/office/powerpoint/2010/main" val="2411945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12667-ACC0-A310-A249-D3BDA49A0A14}"/>
              </a:ext>
            </a:extLst>
          </p:cNvPr>
          <p:cNvPicPr>
            <a:picLocks noChangeAspect="1"/>
          </p:cNvPicPr>
          <p:nvPr/>
        </p:nvPicPr>
        <p:blipFill>
          <a:blip r:embed="rId3">
            <a:alphaModFix amt="82000"/>
          </a:blip>
          <a:stretch>
            <a:fillRect/>
          </a:stretch>
        </p:blipFill>
        <p:spPr>
          <a:xfrm>
            <a:off x="2108719" y="1467626"/>
            <a:ext cx="7974561" cy="4351609"/>
          </a:xfrm>
          <a:prstGeom prst="rect">
            <a:avLst/>
          </a:prstGeom>
          <a:ln w="12700">
            <a:solidFill>
              <a:schemeClr val="tx1"/>
            </a:solidFill>
          </a:ln>
        </p:spPr>
      </p:pic>
      <p:sp>
        <p:nvSpPr>
          <p:cNvPr id="7" name="Title 1">
            <a:extLst>
              <a:ext uri="{FF2B5EF4-FFF2-40B4-BE49-F238E27FC236}">
                <a16:creationId xmlns:a16="http://schemas.microsoft.com/office/drawing/2014/main" id="{ED159E42-4A0F-4C40-9BE9-1A0E502CADA2}"/>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PACT Marketplace Record (cont.)</a:t>
            </a:r>
          </a:p>
        </p:txBody>
      </p:sp>
    </p:spTree>
    <p:extLst>
      <p:ext uri="{BB962C8B-B14F-4D97-AF65-F5344CB8AC3E}">
        <p14:creationId xmlns:p14="http://schemas.microsoft.com/office/powerpoint/2010/main" val="2779363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7C56B-AB79-8747-5E3F-B1D3D389BE1F}"/>
              </a:ext>
            </a:extLst>
          </p:cNvPr>
          <p:cNvPicPr>
            <a:picLocks noChangeAspect="1"/>
          </p:cNvPicPr>
          <p:nvPr/>
        </p:nvPicPr>
        <p:blipFill>
          <a:blip r:embed="rId3">
            <a:alphaModFix amt="75000"/>
          </a:blip>
          <a:stretch>
            <a:fillRect/>
          </a:stretch>
        </p:blipFill>
        <p:spPr>
          <a:xfrm>
            <a:off x="1923368" y="1649507"/>
            <a:ext cx="7974561" cy="4351609"/>
          </a:xfrm>
          <a:prstGeom prst="rect">
            <a:avLst/>
          </a:prstGeom>
          <a:ln w="12700">
            <a:solidFill>
              <a:schemeClr val="tx1"/>
            </a:solidFill>
          </a:ln>
        </p:spPr>
      </p:pic>
      <p:pic>
        <p:nvPicPr>
          <p:cNvPr id="8" name="Content Placeholder 7">
            <a:extLst>
              <a:ext uri="{FF2B5EF4-FFF2-40B4-BE49-F238E27FC236}">
                <a16:creationId xmlns:a16="http://schemas.microsoft.com/office/drawing/2014/main" id="{2DA04CC2-18B3-95AB-D6C1-B42A072AEBA6}"/>
              </a:ext>
            </a:extLst>
          </p:cNvPr>
          <p:cNvPicPr>
            <a:picLocks noGrp="1" noChangeAspect="1"/>
          </p:cNvPicPr>
          <p:nvPr>
            <p:ph idx="1"/>
          </p:nvPr>
        </p:nvPicPr>
        <p:blipFill>
          <a:blip r:embed="rId4"/>
          <a:stretch>
            <a:fillRect/>
          </a:stretch>
        </p:blipFill>
        <p:spPr>
          <a:xfrm>
            <a:off x="6520400" y="3339599"/>
            <a:ext cx="3027219" cy="1022903"/>
          </a:xfrm>
        </p:spPr>
      </p:pic>
      <p:sp>
        <p:nvSpPr>
          <p:cNvPr id="7" name="Title 1">
            <a:extLst>
              <a:ext uri="{FF2B5EF4-FFF2-40B4-BE49-F238E27FC236}">
                <a16:creationId xmlns:a16="http://schemas.microsoft.com/office/drawing/2014/main" id="{32984D15-E058-8DD3-E216-71DD98E98331}"/>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PACT Marketplace Record (cont.)</a:t>
            </a:r>
          </a:p>
        </p:txBody>
      </p:sp>
    </p:spTree>
    <p:extLst>
      <p:ext uri="{BB962C8B-B14F-4D97-AF65-F5344CB8AC3E}">
        <p14:creationId xmlns:p14="http://schemas.microsoft.com/office/powerpoint/2010/main" val="2076668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REFERENCES</a:t>
            </a:r>
            <a:endParaRPr lang="en-US" sz="2800" b="1" i="0" dirty="0">
              <a:solidFill>
                <a:srgbClr val="000000"/>
              </a:solidFill>
              <a:latin typeface="Calibri"/>
              <a:ea typeface="Calibri"/>
              <a:cs typeface="Calibri"/>
            </a:endParaRPr>
          </a:p>
        </p:txBody>
      </p:sp>
      <p:sp>
        <p:nvSpPr>
          <p:cNvPr id="3" name="Content Placeholder 2"/>
          <p:cNvSpPr>
            <a:spLocks noGrp="1"/>
          </p:cNvSpPr>
          <p:nvPr>
            <p:ph idx="1"/>
          </p:nvPr>
        </p:nvSpPr>
        <p:spPr>
          <a:xfrm>
            <a:off x="1066800" y="1589343"/>
            <a:ext cx="10058400" cy="4101350"/>
          </a:xfrm>
        </p:spPr>
        <p:txBody>
          <a:bodyPr vert="horz" lIns="91440" tIns="45720" rIns="91440" bIns="45720" rtlCol="0" anchor="t">
            <a:noAutofit/>
          </a:bodyPr>
          <a:lstStyle/>
          <a:p>
            <a:pPr>
              <a:lnSpc>
                <a:spcPct val="120000"/>
              </a:lnSpc>
              <a:spcBef>
                <a:spcPts val="300"/>
              </a:spcBef>
              <a:spcAft>
                <a:spcPts val="300"/>
              </a:spcAft>
            </a:pPr>
            <a:r>
              <a:rPr lang="en-US" sz="2000" b="0" i="0" dirty="0">
                <a:solidFill>
                  <a:srgbClr val="000000"/>
                </a:solidFill>
                <a:latin typeface="Times New Roman"/>
                <a:cs typeface="Times New Roman"/>
              </a:rPr>
              <a:t> NAVPERS 15560D</a:t>
            </a:r>
            <a:r>
              <a:rPr lang="en-US" sz="2000" dirty="0">
                <a:solidFill>
                  <a:srgbClr val="000000"/>
                </a:solidFill>
                <a:latin typeface="Times New Roman"/>
                <a:cs typeface="Times New Roman"/>
              </a:rPr>
              <a:t>:  Navy Military Personnel Manual</a:t>
            </a:r>
            <a:endParaRPr lang="en-US" sz="2000">
              <a:solidFill>
                <a:srgbClr val="FFFF00"/>
              </a:solidFill>
              <a:latin typeface="Times New Roman"/>
              <a:ea typeface="Tahoma"/>
              <a:cs typeface="Tahoma"/>
            </a:endParaRPr>
          </a:p>
          <a:p>
            <a:pPr>
              <a:lnSpc>
                <a:spcPct val="120000"/>
              </a:lnSpc>
              <a:spcBef>
                <a:spcPts val="300"/>
              </a:spcBef>
              <a:spcAft>
                <a:spcPts val="300"/>
              </a:spcAft>
            </a:pPr>
            <a:r>
              <a:rPr lang="en-US" sz="2000" b="0" i="0" dirty="0">
                <a:solidFill>
                  <a:srgbClr val="000000"/>
                </a:solidFill>
                <a:latin typeface="Times New Roman"/>
                <a:cs typeface="Times New Roman"/>
              </a:rPr>
              <a:t>MILPERSMAN 1160-140</a:t>
            </a:r>
            <a:r>
              <a:rPr lang="en-US" sz="2000" dirty="0">
                <a:solidFill>
                  <a:srgbClr val="000000"/>
                </a:solidFill>
                <a:latin typeface="Times New Roman"/>
                <a:cs typeface="Times New Roman"/>
              </a:rPr>
              <a:t>: </a:t>
            </a:r>
            <a:r>
              <a:rPr lang="en-US" sz="2000" b="0" i="0" dirty="0">
                <a:solidFill>
                  <a:srgbClr val="000000"/>
                </a:solidFill>
                <a:latin typeface="Times New Roman"/>
                <a:cs typeface="Times New Roman"/>
              </a:rPr>
              <a:t> Career Waypoints</a:t>
            </a:r>
            <a:endParaRPr lang="en-US" sz="2000">
              <a:latin typeface="Times New Roman"/>
              <a:ea typeface="Tahoma"/>
              <a:cs typeface="Tahoma"/>
            </a:endParaRPr>
          </a:p>
          <a:p>
            <a:pPr>
              <a:lnSpc>
                <a:spcPct val="120000"/>
              </a:lnSpc>
              <a:spcBef>
                <a:spcPts val="300"/>
              </a:spcBef>
              <a:spcAft>
                <a:spcPts val="300"/>
              </a:spcAft>
            </a:pPr>
            <a:r>
              <a:rPr lang="en-US" sz="2000" b="0" i="0" dirty="0">
                <a:solidFill>
                  <a:srgbClr val="000000"/>
                </a:solidFill>
                <a:latin typeface="Times New Roman"/>
                <a:cs typeface="Times New Roman"/>
              </a:rPr>
              <a:t>MILPERSMAN 1001-260</a:t>
            </a:r>
            <a:r>
              <a:rPr lang="en-US" sz="2000" dirty="0">
                <a:solidFill>
                  <a:srgbClr val="000000"/>
                </a:solidFill>
                <a:latin typeface="Times New Roman"/>
                <a:cs typeface="Times New Roman"/>
              </a:rPr>
              <a:t>: </a:t>
            </a:r>
            <a:r>
              <a:rPr lang="en-US" sz="2000" b="0" i="0" dirty="0">
                <a:solidFill>
                  <a:srgbClr val="000000"/>
                </a:solidFill>
                <a:latin typeface="Times New Roman"/>
                <a:cs typeface="Times New Roman"/>
              </a:rPr>
              <a:t> Targeted Re-Entry Program (TRP)</a:t>
            </a:r>
            <a:endParaRPr lang="en-US" sz="2000">
              <a:latin typeface="Times New Roman"/>
              <a:ea typeface="Tahoma"/>
              <a:cs typeface="Tahoma"/>
            </a:endParaRPr>
          </a:p>
          <a:p>
            <a:pPr>
              <a:lnSpc>
                <a:spcPct val="120000"/>
              </a:lnSpc>
              <a:spcBef>
                <a:spcPts val="300"/>
              </a:spcBef>
              <a:spcAft>
                <a:spcPts val="300"/>
              </a:spcAft>
            </a:pPr>
            <a:r>
              <a:rPr lang="en-US" sz="2000" b="0" i="0" dirty="0">
                <a:solidFill>
                  <a:srgbClr val="000000"/>
                </a:solidFill>
                <a:latin typeface="Times New Roman"/>
                <a:cs typeface="Times New Roman"/>
              </a:rPr>
              <a:t>NAVPERS 15878N</a:t>
            </a:r>
            <a:r>
              <a:rPr lang="en-US" sz="2000" dirty="0">
                <a:solidFill>
                  <a:srgbClr val="000000"/>
                </a:solidFill>
                <a:latin typeface="Times New Roman"/>
                <a:cs typeface="Times New Roman"/>
              </a:rPr>
              <a:t>: </a:t>
            </a:r>
            <a:r>
              <a:rPr lang="en-US" sz="2000" b="0" i="0" dirty="0">
                <a:solidFill>
                  <a:srgbClr val="000000"/>
                </a:solidFill>
                <a:latin typeface="Times New Roman"/>
                <a:cs typeface="Times New Roman"/>
              </a:rPr>
              <a:t> Career Counselor Handbook</a:t>
            </a:r>
            <a:endParaRPr lang="en-US" sz="2000">
              <a:latin typeface="Times New Roman"/>
              <a:ea typeface="Tahoma"/>
              <a:cs typeface="Tahoma"/>
            </a:endParaRPr>
          </a:p>
          <a:p>
            <a:pPr>
              <a:lnSpc>
                <a:spcPct val="120000"/>
              </a:lnSpc>
              <a:spcBef>
                <a:spcPts val="300"/>
              </a:spcBef>
              <a:spcAft>
                <a:spcPts val="300"/>
              </a:spcAft>
            </a:pPr>
            <a:r>
              <a:rPr lang="en-US" sz="2000" b="0" i="0" dirty="0">
                <a:solidFill>
                  <a:srgbClr val="000000"/>
                </a:solidFill>
                <a:latin typeface="Times New Roman"/>
                <a:cs typeface="Times New Roman"/>
              </a:rPr>
              <a:t>Career Waypoints (CWAY) User Guide</a:t>
            </a:r>
            <a:endParaRPr lang="en-US" sz="2000">
              <a:latin typeface="Times New Roman"/>
              <a:ea typeface="Tahoma"/>
              <a:cs typeface="Tahoma"/>
            </a:endParaRPr>
          </a:p>
          <a:p>
            <a:pPr>
              <a:lnSpc>
                <a:spcPct val="120000"/>
              </a:lnSpc>
              <a:spcBef>
                <a:spcPts val="300"/>
              </a:spcBef>
              <a:spcAft>
                <a:spcPts val="300"/>
              </a:spcAft>
            </a:pPr>
            <a:r>
              <a:rPr lang="en-US" sz="2000" b="0" i="0" dirty="0">
                <a:solidFill>
                  <a:srgbClr val="000000"/>
                </a:solidFill>
                <a:latin typeface="Times New Roman"/>
                <a:cs typeface="Times New Roman"/>
              </a:rPr>
              <a:t>Career Waypoints PACT Marketplace Submission Schedule (FY)</a:t>
            </a:r>
            <a:endParaRPr lang="en-US" sz="2000">
              <a:latin typeface="Times New Roman"/>
              <a:ea typeface="Tahoma"/>
              <a:cs typeface="Tahoma"/>
            </a:endParaRPr>
          </a:p>
          <a:p>
            <a:pPr>
              <a:lnSpc>
                <a:spcPct val="120000"/>
              </a:lnSpc>
              <a:spcBef>
                <a:spcPts val="300"/>
              </a:spcBef>
              <a:spcAft>
                <a:spcPts val="300"/>
              </a:spcAft>
            </a:pPr>
            <a:endParaRPr lang="en-US" sz="2000" dirty="0">
              <a:latin typeface="Times New Roman"/>
              <a:ea typeface="Tahoma"/>
              <a:cs typeface="Times New Roman"/>
            </a:endParaRPr>
          </a:p>
          <a:p>
            <a:pPr>
              <a:lnSpc>
                <a:spcPct val="120000"/>
              </a:lnSpc>
              <a:spcBef>
                <a:spcPts val="300"/>
              </a:spcBef>
              <a:spcAft>
                <a:spcPts val="300"/>
              </a:spcAft>
            </a:pPr>
            <a:endParaRPr lang="en-US" sz="2400">
              <a:ea typeface="Tahoma"/>
              <a:cs typeface="Tahoma"/>
            </a:endParaRPr>
          </a:p>
        </p:txBody>
      </p:sp>
    </p:spTree>
    <p:extLst>
      <p:ext uri="{BB962C8B-B14F-4D97-AF65-F5344CB8AC3E}">
        <p14:creationId xmlns:p14="http://schemas.microsoft.com/office/powerpoint/2010/main" val="814007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219200"/>
            <a:ext cx="10058400" cy="4495800"/>
          </a:xfrm>
        </p:spPr>
        <p:txBody>
          <a:bodyPr vert="horz" lIns="91440" tIns="45720" rIns="91440" bIns="45720" rtlCol="0" anchor="t">
            <a:noAutofit/>
          </a:bodyPr>
          <a:lstStyle/>
          <a:p>
            <a:pPr marL="571500">
              <a:lnSpc>
                <a:spcPct val="100000"/>
              </a:lnSpc>
              <a:spcBef>
                <a:spcPts val="0"/>
              </a:spcBef>
            </a:pPr>
            <a:r>
              <a:rPr lang="en-US" sz="2000" b="0" i="0" dirty="0">
                <a:solidFill>
                  <a:srgbClr val="000000"/>
                </a:solidFill>
                <a:latin typeface="Times New Roman"/>
                <a:cs typeface="Times New Roman"/>
              </a:rPr>
              <a:t>Be sure to check eligibility status monthly and make updates as soon as possible</a:t>
            </a:r>
            <a:endParaRPr lang="en-US" sz="2000" dirty="0">
              <a:latin typeface="Times New Roman"/>
              <a:ea typeface="Tahoma"/>
              <a:cs typeface="Times New Roman"/>
            </a:endParaRPr>
          </a:p>
          <a:p>
            <a:pPr marL="1028700" lvl="1">
              <a:lnSpc>
                <a:spcPct val="100000"/>
              </a:lnSpc>
              <a:spcBef>
                <a:spcPts val="0"/>
              </a:spcBef>
            </a:pPr>
            <a:r>
              <a:rPr lang="en-US" sz="2000" b="0" i="0" dirty="0">
                <a:solidFill>
                  <a:srgbClr val="000000"/>
                </a:solidFill>
                <a:latin typeface="Times New Roman"/>
                <a:cs typeface="Times New Roman"/>
              </a:rPr>
              <a:t>For example, member cannot obtain security clearance due to not being a U.S. Citizen</a:t>
            </a:r>
            <a:endParaRPr lang="en-US" sz="2000" dirty="0">
              <a:solidFill>
                <a:srgbClr val="000000"/>
              </a:solidFill>
              <a:latin typeface="Times New Roman"/>
              <a:cs typeface="Times New Roman"/>
            </a:endParaRPr>
          </a:p>
          <a:p>
            <a:pPr marL="1028700" lvl="1">
              <a:lnSpc>
                <a:spcPct val="100000"/>
              </a:lnSpc>
              <a:spcBef>
                <a:spcPts val="0"/>
              </a:spcBef>
              <a:spcAft>
                <a:spcPts val="1200"/>
              </a:spcAft>
            </a:pPr>
            <a:r>
              <a:rPr lang="en-US" sz="2000" b="0" i="0" dirty="0">
                <a:solidFill>
                  <a:srgbClr val="000000"/>
                </a:solidFill>
                <a:latin typeface="Times New Roman"/>
                <a:cs typeface="Times New Roman"/>
              </a:rPr>
              <a:t>Once member becomes a U.S. citizen, this must be updated in CWAY to render member eligible</a:t>
            </a:r>
          </a:p>
          <a:p>
            <a:pPr marL="1028700" lvl="1">
              <a:lnSpc>
                <a:spcPct val="100000"/>
              </a:lnSpc>
              <a:spcBef>
                <a:spcPts val="0"/>
              </a:spcBef>
              <a:spcAft>
                <a:spcPts val="1200"/>
              </a:spcAft>
            </a:pPr>
            <a:r>
              <a:rPr lang="en-US" sz="2000" b="0" i="0" dirty="0">
                <a:solidFill>
                  <a:srgbClr val="000000"/>
                </a:solidFill>
                <a:latin typeface="Times New Roman"/>
                <a:cs typeface="Times New Roman"/>
              </a:rPr>
              <a:t>Same applies for “declines participation”</a:t>
            </a:r>
          </a:p>
          <a:p>
            <a:pPr marL="1028700" lvl="1">
              <a:lnSpc>
                <a:spcPct val="100000"/>
              </a:lnSpc>
              <a:spcBef>
                <a:spcPts val="0"/>
              </a:spcBef>
              <a:spcAft>
                <a:spcPts val="1200"/>
              </a:spcAft>
            </a:pPr>
            <a:r>
              <a:rPr lang="en-US" sz="2000" b="0" i="0" dirty="0">
                <a:solidFill>
                  <a:srgbClr val="000000"/>
                </a:solidFill>
                <a:latin typeface="Times New Roman"/>
                <a:cs typeface="Times New Roman"/>
              </a:rPr>
              <a:t>If member changes their mind later, be sure updates are submitted prior to next MNA cycle</a:t>
            </a:r>
            <a:endParaRPr lang="en-US" sz="2000" dirty="0">
              <a:latin typeface="Times New Roman"/>
              <a:ea typeface="Tahoma"/>
              <a:cs typeface="Times New Roman"/>
            </a:endParaRPr>
          </a:p>
          <a:p>
            <a:pPr marL="571500">
              <a:lnSpc>
                <a:spcPct val="100000"/>
              </a:lnSpc>
              <a:spcBef>
                <a:spcPts val="0"/>
              </a:spcBef>
            </a:pPr>
            <a:r>
              <a:rPr lang="en-US" sz="2000" b="0" i="0" dirty="0">
                <a:solidFill>
                  <a:srgbClr val="000000"/>
                </a:solidFill>
                <a:latin typeface="Times New Roman"/>
                <a:cs typeface="Times New Roman"/>
              </a:rPr>
              <a:t>Ensure to log into My Navy HR and review the current PACT Marketplace </a:t>
            </a:r>
            <a:r>
              <a:rPr lang="en-US" sz="2000" dirty="0">
                <a:solidFill>
                  <a:srgbClr val="000000"/>
                </a:solidFill>
                <a:latin typeface="Times New Roman"/>
                <a:cs typeface="Times New Roman"/>
              </a:rPr>
              <a:t>schedule</a:t>
            </a:r>
            <a:r>
              <a:rPr lang="en-US" sz="2000" b="0" i="0" dirty="0">
                <a:solidFill>
                  <a:srgbClr val="000000"/>
                </a:solidFill>
                <a:latin typeface="Times New Roman"/>
                <a:cs typeface="Times New Roman"/>
              </a:rPr>
              <a:t> for the </a:t>
            </a:r>
            <a:r>
              <a:rPr lang="en-US" sz="2000" dirty="0">
                <a:solidFill>
                  <a:srgbClr val="000000"/>
                </a:solidFill>
                <a:latin typeface="Times New Roman"/>
                <a:cs typeface="Times New Roman"/>
              </a:rPr>
              <a:t>fiscal year</a:t>
            </a:r>
            <a:endParaRPr lang="en-US" sz="2000" dirty="0">
              <a:latin typeface="Times New Roman"/>
              <a:ea typeface="Calibri"/>
              <a:cs typeface="Times New Roman"/>
            </a:endParaRPr>
          </a:p>
          <a:p>
            <a:pPr marL="1028700" lvl="1">
              <a:lnSpc>
                <a:spcPct val="100000"/>
              </a:lnSpc>
              <a:spcBef>
                <a:spcPts val="0"/>
              </a:spcBef>
            </a:pPr>
            <a:r>
              <a:rPr lang="en-US" sz="2000" b="0" i="0" err="1">
                <a:solidFill>
                  <a:srgbClr val="000000"/>
                </a:solidFill>
                <a:latin typeface="Times New Roman"/>
                <a:ea typeface="Tahoma"/>
                <a:cs typeface="Tahoma"/>
              </a:rPr>
              <a:t>MyNavyHR</a:t>
            </a:r>
            <a:r>
              <a:rPr lang="en-US" sz="2000" b="0" i="0" dirty="0">
                <a:solidFill>
                  <a:srgbClr val="000000"/>
                </a:solidFill>
                <a:latin typeface="Times New Roman"/>
                <a:ea typeface="Tahoma"/>
                <a:cs typeface="Tahoma"/>
              </a:rPr>
              <a:t>&gt;Career Management&gt;C-WAY&gt;PACT Designation References: for specific PACT Marketplace Submission schedule</a:t>
            </a:r>
            <a:endParaRPr lang="en-US" sz="2000" dirty="0">
              <a:solidFill>
                <a:srgbClr val="E8B010"/>
              </a:solidFill>
              <a:latin typeface="Times New Roman"/>
              <a:ea typeface="Tahoma"/>
              <a:cs typeface="Tahoma"/>
            </a:endParaRPr>
          </a:p>
          <a:p>
            <a:pPr lvl="1">
              <a:lnSpc>
                <a:spcPct val="100000"/>
              </a:lnSpc>
              <a:spcBef>
                <a:spcPts val="0"/>
              </a:spcBef>
            </a:pPr>
            <a:endParaRPr lang="en-US" sz="2000">
              <a:ea typeface="Tahoma"/>
              <a:cs typeface="Tahoma"/>
            </a:endParaRPr>
          </a:p>
        </p:txBody>
      </p:sp>
      <p:sp>
        <p:nvSpPr>
          <p:cNvPr id="7" name="Title 1">
            <a:extLst>
              <a:ext uri="{FF2B5EF4-FFF2-40B4-BE49-F238E27FC236}">
                <a16:creationId xmlns:a16="http://schemas.microsoft.com/office/drawing/2014/main" id="{77BE4323-EEB4-AEF5-02F0-0809311FDFD4}"/>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PACT Notes</a:t>
            </a:r>
          </a:p>
        </p:txBody>
      </p:sp>
    </p:spTree>
    <p:extLst>
      <p:ext uri="{BB962C8B-B14F-4D97-AF65-F5344CB8AC3E}">
        <p14:creationId xmlns:p14="http://schemas.microsoft.com/office/powerpoint/2010/main" val="2970663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87F996-420E-60D8-97B9-8FB38B54D6AD}"/>
              </a:ext>
            </a:extLst>
          </p:cNvPr>
          <p:cNvSpPr>
            <a:spLocks noGrp="1"/>
          </p:cNvSpPr>
          <p:nvPr>
            <p:ph idx="1"/>
          </p:nvPr>
        </p:nvSpPr>
        <p:spPr>
          <a:xfrm>
            <a:off x="1066800" y="1364975"/>
            <a:ext cx="10058400" cy="4905506"/>
          </a:xfrm>
        </p:spPr>
        <p:txBody>
          <a:bodyPr vert="horz" lIns="91440" tIns="45720" rIns="91440" bIns="45720" rtlCol="0" anchor="t">
            <a:normAutofit/>
          </a:bodyPr>
          <a:lstStyle/>
          <a:p>
            <a:pPr>
              <a:lnSpc>
                <a:spcPct val="110000"/>
              </a:lnSpc>
            </a:pPr>
            <a:r>
              <a:rPr lang="en-US" sz="2000" b="0" i="0" dirty="0">
                <a:solidFill>
                  <a:srgbClr val="000000"/>
                </a:solidFill>
                <a:latin typeface="Times New Roman"/>
                <a:cs typeface="Times New Roman"/>
              </a:rPr>
              <a:t>Be SELRES at the time of application</a:t>
            </a:r>
            <a:endParaRPr lang="en-US" sz="2000" dirty="0">
              <a:latin typeface="Times New Roman"/>
              <a:ea typeface="Tahoma"/>
              <a:cs typeface="Times New Roman"/>
            </a:endParaRPr>
          </a:p>
          <a:p>
            <a:pPr lvl="1">
              <a:lnSpc>
                <a:spcPct val="110000"/>
              </a:lnSpc>
            </a:pPr>
            <a:r>
              <a:rPr lang="en-US" sz="2000" b="0" i="0" dirty="0">
                <a:solidFill>
                  <a:srgbClr val="000000"/>
                </a:solidFill>
                <a:latin typeface="Times New Roman"/>
                <a:cs typeface="Times New Roman"/>
              </a:rPr>
              <a:t>Retired Sailors and Sailors of the Individual Ready Reserve (IRR) are not eligible </a:t>
            </a:r>
            <a:endParaRPr lang="en-US" sz="2000" dirty="0">
              <a:latin typeface="Times New Roman"/>
              <a:ea typeface="Tahoma"/>
              <a:cs typeface="Times New Roman"/>
            </a:endParaRPr>
          </a:p>
          <a:p>
            <a:pPr>
              <a:lnSpc>
                <a:spcPct val="110000"/>
              </a:lnSpc>
            </a:pPr>
            <a:r>
              <a:rPr lang="en-US" sz="2000" b="0" i="0" dirty="0">
                <a:solidFill>
                  <a:srgbClr val="000000"/>
                </a:solidFill>
                <a:latin typeface="Times New Roman"/>
                <a:cs typeface="Times New Roman"/>
              </a:rPr>
              <a:t>Be a satisfactory drill participant</a:t>
            </a:r>
            <a:endParaRPr lang="en-US" sz="2000" dirty="0">
              <a:latin typeface="Times New Roman"/>
              <a:ea typeface="Tahoma"/>
              <a:cs typeface="Times New Roman"/>
            </a:endParaRPr>
          </a:p>
          <a:p>
            <a:pPr>
              <a:lnSpc>
                <a:spcPct val="110000"/>
              </a:lnSpc>
            </a:pPr>
            <a:r>
              <a:rPr lang="en-US" sz="2000" b="0" i="0" dirty="0">
                <a:solidFill>
                  <a:srgbClr val="000000"/>
                </a:solidFill>
                <a:latin typeface="Times New Roman"/>
                <a:cs typeface="Times New Roman"/>
              </a:rPr>
              <a:t>Be designated to a rating</a:t>
            </a:r>
            <a:endParaRPr lang="en-US" sz="2000" dirty="0">
              <a:latin typeface="Times New Roman"/>
              <a:ea typeface="Tahoma"/>
              <a:cs typeface="Times New Roman"/>
            </a:endParaRPr>
          </a:p>
          <a:p>
            <a:pPr>
              <a:lnSpc>
                <a:spcPct val="110000"/>
              </a:lnSpc>
            </a:pPr>
            <a:r>
              <a:rPr lang="en-US" sz="2000" b="0" i="0" dirty="0">
                <a:solidFill>
                  <a:srgbClr val="000000"/>
                </a:solidFill>
                <a:latin typeface="Times New Roman"/>
                <a:cs typeface="Times New Roman"/>
              </a:rPr>
              <a:t>Have completed all requirements to make rate permanent for all temporary rating Reserve affiliation programs</a:t>
            </a:r>
            <a:endParaRPr lang="en-US" sz="2000" dirty="0">
              <a:latin typeface="Times New Roman"/>
              <a:ea typeface="Tahoma"/>
              <a:cs typeface="Times New Roman"/>
            </a:endParaRPr>
          </a:p>
          <a:p>
            <a:pPr>
              <a:lnSpc>
                <a:spcPct val="110000"/>
              </a:lnSpc>
            </a:pPr>
            <a:r>
              <a:rPr lang="en-US" sz="2000" b="0" i="0" dirty="0">
                <a:solidFill>
                  <a:srgbClr val="000000"/>
                </a:solidFill>
                <a:latin typeface="Times New Roman"/>
                <a:cs typeface="Times New Roman"/>
              </a:rPr>
              <a:t>Have completed any mandatory drilling obligations (i.e., NAT Sailors – restrictions are currently lifted) </a:t>
            </a:r>
            <a:endParaRPr lang="en-US" sz="2000" dirty="0">
              <a:latin typeface="Times New Roman"/>
              <a:ea typeface="Tahoma"/>
              <a:cs typeface="Times New Roman"/>
            </a:endParaRPr>
          </a:p>
        </p:txBody>
      </p:sp>
      <p:sp>
        <p:nvSpPr>
          <p:cNvPr id="7" name="Title 1">
            <a:extLst>
              <a:ext uri="{FF2B5EF4-FFF2-40B4-BE49-F238E27FC236}">
                <a16:creationId xmlns:a16="http://schemas.microsoft.com/office/drawing/2014/main" id="{BFDC5188-3E50-A471-4297-48E77B7050CC}"/>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RC/AC Application Process</a:t>
            </a:r>
          </a:p>
        </p:txBody>
      </p:sp>
    </p:spTree>
    <p:extLst>
      <p:ext uri="{BB962C8B-B14F-4D97-AF65-F5344CB8AC3E}">
        <p14:creationId xmlns:p14="http://schemas.microsoft.com/office/powerpoint/2010/main" val="1459991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46B37-94EB-339D-B4D8-9CC1759753AD}"/>
              </a:ext>
            </a:extLst>
          </p:cNvPr>
          <p:cNvSpPr>
            <a:spLocks noGrp="1"/>
          </p:cNvSpPr>
          <p:nvPr>
            <p:ph idx="1"/>
          </p:nvPr>
        </p:nvSpPr>
        <p:spPr>
          <a:xfrm>
            <a:off x="1066800" y="1480862"/>
            <a:ext cx="10058400" cy="4351338"/>
          </a:xfrm>
        </p:spPr>
        <p:txBody>
          <a:bodyPr vert="horz" lIns="91440" tIns="45720" rIns="91440" bIns="45720" rtlCol="0" anchor="t">
            <a:normAutofit/>
          </a:bodyPr>
          <a:lstStyle/>
          <a:p>
            <a:pPr>
              <a:lnSpc>
                <a:spcPct val="120000"/>
              </a:lnSpc>
            </a:pPr>
            <a:r>
              <a:rPr lang="en-US" sz="2000" b="0" i="0" dirty="0">
                <a:solidFill>
                  <a:srgbClr val="000000"/>
                </a:solidFill>
                <a:latin typeface="Times New Roman"/>
                <a:ea typeface="Tahoma"/>
                <a:cs typeface="Tahoma"/>
              </a:rPr>
              <a:t>Complete operational screening</a:t>
            </a:r>
            <a:endParaRPr lang="en-US" dirty="0">
              <a:latin typeface="Times New Roman"/>
              <a:cs typeface="Times New Roman"/>
            </a:endParaRPr>
          </a:p>
          <a:p>
            <a:pPr>
              <a:lnSpc>
                <a:spcPct val="120000"/>
              </a:lnSpc>
            </a:pPr>
            <a:r>
              <a:rPr lang="en-US" sz="2000" b="0" i="0" dirty="0">
                <a:solidFill>
                  <a:srgbClr val="000000"/>
                </a:solidFill>
                <a:latin typeface="Times New Roman"/>
                <a:ea typeface="Tahoma"/>
                <a:cs typeface="Tahoma"/>
              </a:rPr>
              <a:t>Be able to meet prescribed enlisted age limitations for continuation set forth in MILPERSMAN 1160-010</a:t>
            </a:r>
            <a:endParaRPr lang="en-US" dirty="0">
              <a:solidFill>
                <a:srgbClr val="E8B010"/>
              </a:solidFill>
              <a:latin typeface="Times New Roman"/>
              <a:ea typeface="Tahoma"/>
              <a:cs typeface="Tahoma"/>
            </a:endParaRPr>
          </a:p>
          <a:p>
            <a:pPr>
              <a:lnSpc>
                <a:spcPct val="120000"/>
              </a:lnSpc>
            </a:pPr>
            <a:r>
              <a:rPr lang="en-US" sz="2000" b="0" i="0" dirty="0">
                <a:solidFill>
                  <a:srgbClr val="000000"/>
                </a:solidFill>
                <a:latin typeface="Times New Roman"/>
                <a:ea typeface="Tahoma"/>
                <a:cs typeface="Tahoma"/>
              </a:rPr>
              <a:t>Meet physical readiness assessment standards IAW OPNAVINST 6110.1K</a:t>
            </a:r>
          </a:p>
          <a:p>
            <a:pPr>
              <a:lnSpc>
                <a:spcPct val="120000"/>
              </a:lnSpc>
            </a:pPr>
            <a:r>
              <a:rPr lang="en-US" sz="2000" b="0" i="0" dirty="0">
                <a:solidFill>
                  <a:srgbClr val="000000"/>
                </a:solidFill>
                <a:latin typeface="Times New Roman"/>
                <a:ea typeface="Tahoma"/>
                <a:cs typeface="Tahoma"/>
              </a:rPr>
              <a:t>Meet requirements for reenlistment per NAVMED P-117, Manual of the Medical Department</a:t>
            </a:r>
            <a:endParaRPr lang="en-US" dirty="0">
              <a:solidFill>
                <a:srgbClr val="E8B010"/>
              </a:solidFill>
              <a:latin typeface="Times New Roman"/>
              <a:ea typeface="Tahoma"/>
              <a:cs typeface="Tahoma"/>
            </a:endParaRPr>
          </a:p>
          <a:p>
            <a:pPr>
              <a:lnSpc>
                <a:spcPct val="120000"/>
              </a:lnSpc>
            </a:pPr>
            <a:r>
              <a:rPr lang="en-US" sz="2000" b="0" i="0" dirty="0">
                <a:solidFill>
                  <a:srgbClr val="000000"/>
                </a:solidFill>
                <a:latin typeface="Times New Roman"/>
                <a:ea typeface="Tahoma"/>
                <a:cs typeface="Tahoma"/>
              </a:rPr>
              <a:t>Be eligible to reenlist for 48 months without exceeding the High Year Tenure (HYT) program limitations outlined in MILPERSMAN 1160-120 and NAVADMIN 288/22 (Waivers are authorized) </a:t>
            </a:r>
            <a:endParaRPr lang="en-US" dirty="0">
              <a:solidFill>
                <a:srgbClr val="E8B010"/>
              </a:solidFill>
              <a:latin typeface="Times New Roman"/>
              <a:ea typeface="Tahoma"/>
              <a:cs typeface="Tahoma"/>
            </a:endParaRPr>
          </a:p>
          <a:p>
            <a:pPr>
              <a:lnSpc>
                <a:spcPct val="120000"/>
              </a:lnSpc>
            </a:pPr>
            <a:endParaRPr lang="en-US" sz="4400">
              <a:ea typeface="Tahoma"/>
              <a:cs typeface="Tahoma"/>
            </a:endParaRPr>
          </a:p>
        </p:txBody>
      </p:sp>
      <p:sp>
        <p:nvSpPr>
          <p:cNvPr id="7" name="Title 1">
            <a:extLst>
              <a:ext uri="{FF2B5EF4-FFF2-40B4-BE49-F238E27FC236}">
                <a16:creationId xmlns:a16="http://schemas.microsoft.com/office/drawing/2014/main" id="{BC50A24A-72DC-DC47-6E02-A8A10B1163EB}"/>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RC/AC Application Process</a:t>
            </a:r>
          </a:p>
        </p:txBody>
      </p:sp>
    </p:spTree>
    <p:extLst>
      <p:ext uri="{BB962C8B-B14F-4D97-AF65-F5344CB8AC3E}">
        <p14:creationId xmlns:p14="http://schemas.microsoft.com/office/powerpoint/2010/main" val="2253966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3711F3C-5395-1436-352E-52757114035B}"/>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RC/AC Application Process</a:t>
            </a:r>
          </a:p>
        </p:txBody>
      </p:sp>
      <p:pic>
        <p:nvPicPr>
          <p:cNvPr id="19" name="Picture 18">
            <a:extLst>
              <a:ext uri="{FF2B5EF4-FFF2-40B4-BE49-F238E27FC236}">
                <a16:creationId xmlns:a16="http://schemas.microsoft.com/office/drawing/2014/main" id="{22A22EA6-E666-E4CD-4A5A-6BB9B454E726}"/>
              </a:ext>
            </a:extLst>
          </p:cNvPr>
          <p:cNvPicPr>
            <a:picLocks noChangeAspect="1"/>
          </p:cNvPicPr>
          <p:nvPr/>
        </p:nvPicPr>
        <p:blipFill>
          <a:blip r:embed="rId3"/>
          <a:stretch>
            <a:fillRect/>
          </a:stretch>
        </p:blipFill>
        <p:spPr>
          <a:xfrm>
            <a:off x="2590428" y="219916"/>
            <a:ext cx="6809437" cy="4078380"/>
          </a:xfrm>
          <a:prstGeom prst="rect">
            <a:avLst/>
          </a:prstGeom>
        </p:spPr>
      </p:pic>
    </p:spTree>
    <p:extLst>
      <p:ext uri="{BB962C8B-B14F-4D97-AF65-F5344CB8AC3E}">
        <p14:creationId xmlns:p14="http://schemas.microsoft.com/office/powerpoint/2010/main" val="4104679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56BC4-AC48-1342-9D81-C228DC1AECC8}"/>
              </a:ext>
            </a:extLst>
          </p:cNvPr>
          <p:cNvPicPr>
            <a:picLocks noChangeAspect="1"/>
          </p:cNvPicPr>
          <p:nvPr/>
        </p:nvPicPr>
        <p:blipFill>
          <a:blip r:embed="rId3">
            <a:alphaModFix amt="80000"/>
          </a:blip>
          <a:stretch>
            <a:fillRect/>
          </a:stretch>
        </p:blipFill>
        <p:spPr>
          <a:xfrm>
            <a:off x="1844797" y="327378"/>
            <a:ext cx="7750037" cy="4233862"/>
          </a:xfrm>
          <a:prstGeom prst="rect">
            <a:avLst/>
          </a:prstGeom>
          <a:ln>
            <a:solidFill>
              <a:schemeClr val="tx1"/>
            </a:solidFill>
          </a:ln>
        </p:spPr>
      </p:pic>
      <p:sp>
        <p:nvSpPr>
          <p:cNvPr id="7" name="Title 1">
            <a:extLst>
              <a:ext uri="{FF2B5EF4-FFF2-40B4-BE49-F238E27FC236}">
                <a16:creationId xmlns:a16="http://schemas.microsoft.com/office/drawing/2014/main" id="{E07B0E75-FD89-E02A-9225-31C4737997CC}"/>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RC/AC Application Process</a:t>
            </a:r>
          </a:p>
        </p:txBody>
      </p:sp>
    </p:spTree>
    <p:extLst>
      <p:ext uri="{BB962C8B-B14F-4D97-AF65-F5344CB8AC3E}">
        <p14:creationId xmlns:p14="http://schemas.microsoft.com/office/powerpoint/2010/main" val="4241337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9B6883-49D8-10CD-7814-1A2ECA4B806D}"/>
              </a:ext>
            </a:extLst>
          </p:cNvPr>
          <p:cNvPicPr>
            <a:picLocks noChangeAspect="1"/>
          </p:cNvPicPr>
          <p:nvPr/>
        </p:nvPicPr>
        <p:blipFill>
          <a:blip r:embed="rId3">
            <a:alphaModFix amt="82000"/>
          </a:blip>
          <a:stretch>
            <a:fillRect/>
          </a:stretch>
        </p:blipFill>
        <p:spPr>
          <a:xfrm>
            <a:off x="2120347" y="1437689"/>
            <a:ext cx="7951304" cy="4224131"/>
          </a:xfrm>
          <a:prstGeom prst="rect">
            <a:avLst/>
          </a:prstGeom>
          <a:ln w="12700">
            <a:solidFill>
              <a:schemeClr val="tx1"/>
            </a:solidFill>
          </a:ln>
        </p:spPr>
      </p:pic>
      <p:sp>
        <p:nvSpPr>
          <p:cNvPr id="7" name="Title 1">
            <a:extLst>
              <a:ext uri="{FF2B5EF4-FFF2-40B4-BE49-F238E27FC236}">
                <a16:creationId xmlns:a16="http://schemas.microsoft.com/office/drawing/2014/main" id="{CDD0A6C3-6BE1-78E4-0792-2C8D205E2C25}"/>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imes New Roman"/>
                <a:cs typeface="Times New Roman"/>
              </a:rPr>
              <a:t>Annual Statement Of Service History</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(ASOSH)</a:t>
            </a:r>
          </a:p>
        </p:txBody>
      </p:sp>
    </p:spTree>
    <p:extLst>
      <p:ext uri="{BB962C8B-B14F-4D97-AF65-F5344CB8AC3E}">
        <p14:creationId xmlns:p14="http://schemas.microsoft.com/office/powerpoint/2010/main" val="2085638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5AB0B-2038-8C24-5722-6414002CE3D2}"/>
              </a:ext>
            </a:extLst>
          </p:cNvPr>
          <p:cNvPicPr>
            <a:picLocks noChangeAspect="1"/>
          </p:cNvPicPr>
          <p:nvPr/>
        </p:nvPicPr>
        <p:blipFill>
          <a:blip r:embed="rId3">
            <a:alphaModFix amt="80000"/>
          </a:blip>
          <a:stretch>
            <a:fillRect/>
          </a:stretch>
        </p:blipFill>
        <p:spPr>
          <a:xfrm>
            <a:off x="2028697" y="-179026"/>
            <a:ext cx="7946344" cy="4224131"/>
          </a:xfrm>
          <a:prstGeom prst="rect">
            <a:avLst/>
          </a:prstGeom>
          <a:ln w="12700">
            <a:solidFill>
              <a:schemeClr val="tx1"/>
            </a:solidFill>
          </a:ln>
        </p:spPr>
      </p:pic>
      <p:sp>
        <p:nvSpPr>
          <p:cNvPr id="6" name="Title 1">
            <a:extLst>
              <a:ext uri="{FF2B5EF4-FFF2-40B4-BE49-F238E27FC236}">
                <a16:creationId xmlns:a16="http://schemas.microsoft.com/office/drawing/2014/main" id="{F4FDDC95-9CD2-940C-4B76-913675F8053F}"/>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RC/AC Application Process</a:t>
            </a:r>
          </a:p>
        </p:txBody>
      </p:sp>
    </p:spTree>
    <p:extLst>
      <p:ext uri="{BB962C8B-B14F-4D97-AF65-F5344CB8AC3E}">
        <p14:creationId xmlns:p14="http://schemas.microsoft.com/office/powerpoint/2010/main" val="1756743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117BFAFB-ADDE-F85F-56AF-FC0C3092DEEE}"/>
              </a:ext>
            </a:extLst>
          </p:cNvPr>
          <p:cNvPicPr>
            <a:picLocks noGrp="1" noChangeAspect="1"/>
          </p:cNvPicPr>
          <p:nvPr>
            <p:ph idx="1"/>
          </p:nvPr>
        </p:nvPicPr>
        <p:blipFill>
          <a:blip r:embed="rId3">
            <a:alphaModFix amt="88000"/>
          </a:blip>
          <a:stretch>
            <a:fillRect/>
          </a:stretch>
        </p:blipFill>
        <p:spPr>
          <a:xfrm>
            <a:off x="1780828" y="-197594"/>
            <a:ext cx="8025226" cy="4321730"/>
          </a:xfrm>
          <a:ln w="12700">
            <a:solidFill>
              <a:schemeClr val="tx1"/>
            </a:solidFill>
          </a:ln>
        </p:spPr>
      </p:pic>
      <p:sp>
        <p:nvSpPr>
          <p:cNvPr id="6" name="Title 1">
            <a:extLst>
              <a:ext uri="{FF2B5EF4-FFF2-40B4-BE49-F238E27FC236}">
                <a16:creationId xmlns:a16="http://schemas.microsoft.com/office/drawing/2014/main" id="{96D3D5C5-F16A-B5E3-0A5A-F5436731BC64}"/>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Notes Section</a:t>
            </a:r>
          </a:p>
        </p:txBody>
      </p:sp>
    </p:spTree>
    <p:extLst>
      <p:ext uri="{BB962C8B-B14F-4D97-AF65-F5344CB8AC3E}">
        <p14:creationId xmlns:p14="http://schemas.microsoft.com/office/powerpoint/2010/main" val="103924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374339"/>
            <a:ext cx="10058400" cy="4764753"/>
          </a:xfrm>
        </p:spPr>
        <p:txBody>
          <a:bodyPr vert="horz" lIns="91440" tIns="45720" rIns="91440" bIns="45720" rtlCol="0" anchor="t">
            <a:noAutofit/>
          </a:bodyPr>
          <a:lstStyle/>
          <a:p>
            <a:pPr>
              <a:lnSpc>
                <a:spcPct val="100000"/>
              </a:lnSpc>
            </a:pPr>
            <a:r>
              <a:rPr lang="en-US" sz="2000" b="0" i="0" dirty="0">
                <a:solidFill>
                  <a:srgbClr val="000000"/>
                </a:solidFill>
                <a:latin typeface="Times New Roman"/>
                <a:cs typeface="Segoe UI Semibold"/>
              </a:rPr>
              <a:t>MILPERSMAN 1001-260</a:t>
            </a:r>
            <a:endParaRPr lang="en-US" sz="2000" dirty="0">
              <a:latin typeface="Times New Roman"/>
              <a:cs typeface="Times New Roman"/>
            </a:endParaRPr>
          </a:p>
          <a:p>
            <a:pPr>
              <a:lnSpc>
                <a:spcPct val="100000"/>
              </a:lnSpc>
            </a:pPr>
            <a:r>
              <a:rPr lang="en-US" sz="2000" b="0" i="0" dirty="0">
                <a:solidFill>
                  <a:srgbClr val="000000"/>
                </a:solidFill>
                <a:latin typeface="Times New Roman"/>
                <a:cs typeface="Times New Roman"/>
              </a:rPr>
              <a:t>COs will recommend high performing Service members meeting TRP criteria for consideration via the command career counselor in Career Waypoints (C-WAY)</a:t>
            </a:r>
          </a:p>
          <a:p>
            <a:pPr>
              <a:lnSpc>
                <a:spcPct val="100000"/>
              </a:lnSpc>
            </a:pPr>
            <a:r>
              <a:rPr lang="en-US" sz="2000" b="0" i="0" dirty="0">
                <a:solidFill>
                  <a:srgbClr val="000000"/>
                </a:solidFill>
                <a:latin typeface="Times New Roman"/>
                <a:ea typeface="Tahoma"/>
                <a:cs typeface="Tahoma"/>
              </a:rPr>
              <a:t>Sailor Options:</a:t>
            </a:r>
          </a:p>
          <a:p>
            <a:pPr marL="685800" lvl="2">
              <a:lnSpc>
                <a:spcPct val="100000"/>
              </a:lnSpc>
              <a:spcBef>
                <a:spcPts val="1000"/>
              </a:spcBef>
            </a:pPr>
            <a:r>
              <a:rPr lang="en-US" b="0" i="0" dirty="0">
                <a:solidFill>
                  <a:srgbClr val="000000"/>
                </a:solidFill>
                <a:latin typeface="Times New Roman"/>
                <a:cs typeface="Times New Roman"/>
              </a:rPr>
              <a:t>Golden Ticket </a:t>
            </a:r>
            <a:endParaRPr lang="en-US" dirty="0">
              <a:latin typeface="Times New Roman"/>
              <a:ea typeface="Tahoma"/>
              <a:cs typeface="Times New Roman"/>
            </a:endParaRPr>
          </a:p>
          <a:p>
            <a:pPr marL="685800" lvl="2">
              <a:lnSpc>
                <a:spcPct val="100000"/>
              </a:lnSpc>
              <a:spcBef>
                <a:spcPts val="1000"/>
              </a:spcBef>
            </a:pPr>
            <a:r>
              <a:rPr lang="en-US" b="0" i="0" dirty="0">
                <a:solidFill>
                  <a:srgbClr val="000000"/>
                </a:solidFill>
                <a:latin typeface="Times New Roman"/>
                <a:cs typeface="Times New Roman"/>
              </a:rPr>
              <a:t>Silver Ticket </a:t>
            </a:r>
            <a:endParaRPr lang="en-US" dirty="0">
              <a:latin typeface="Times New Roman"/>
              <a:ea typeface="Tahoma"/>
              <a:cs typeface="Times New Roman"/>
            </a:endParaRPr>
          </a:p>
          <a:p>
            <a:pPr>
              <a:lnSpc>
                <a:spcPct val="100000"/>
              </a:lnSpc>
            </a:pPr>
            <a:r>
              <a:rPr lang="en-US" sz="2000" b="0" i="0" dirty="0">
                <a:solidFill>
                  <a:srgbClr val="000000"/>
                </a:solidFill>
                <a:latin typeface="Times New Roman"/>
                <a:ea typeface="Tahoma"/>
                <a:cs typeface="Segoe UI Semibold"/>
              </a:rPr>
              <a:t>CCCs will submit TRP applications in CWAY:</a:t>
            </a:r>
            <a:r>
              <a:rPr lang="en-US" sz="2000" b="0" i="0" dirty="0">
                <a:solidFill>
                  <a:srgbClr val="000000"/>
                </a:solidFill>
                <a:latin typeface="Times New Roman"/>
                <a:cs typeface="Segoe UI Semibold"/>
              </a:rPr>
              <a:t> </a:t>
            </a:r>
            <a:endParaRPr lang="en-US" sz="2000" dirty="0">
              <a:solidFill>
                <a:srgbClr val="FFFEF9"/>
              </a:solidFill>
              <a:latin typeface="Times New Roman"/>
              <a:ea typeface="Tahoma"/>
              <a:cs typeface="Segoe UI Semibold"/>
            </a:endParaRPr>
          </a:p>
          <a:p>
            <a:pPr marL="685800" lvl="2">
              <a:lnSpc>
                <a:spcPct val="100000"/>
              </a:lnSpc>
              <a:spcBef>
                <a:spcPts val="1000"/>
              </a:spcBef>
            </a:pPr>
            <a:r>
              <a:rPr lang="en-US" b="0" i="0" dirty="0">
                <a:solidFill>
                  <a:srgbClr val="000000"/>
                </a:solidFill>
                <a:latin typeface="Times New Roman"/>
                <a:cs typeface="Segoe UI Semibold"/>
              </a:rPr>
              <a:t>Must be the first CWAY application window and submitted as “Intend to Separate”</a:t>
            </a:r>
            <a:endParaRPr lang="en-US" dirty="0">
              <a:latin typeface="Times New Roman"/>
              <a:ea typeface="Tahoma"/>
              <a:cs typeface="Segoe UI Semibold"/>
            </a:endParaRPr>
          </a:p>
          <a:p>
            <a:pPr lvl="1">
              <a:lnSpc>
                <a:spcPct val="100000"/>
              </a:lnSpc>
              <a:spcBef>
                <a:spcPts val="1000"/>
              </a:spcBef>
            </a:pPr>
            <a:r>
              <a:rPr lang="en-US" sz="2000" b="0" i="0" dirty="0">
                <a:solidFill>
                  <a:srgbClr val="000000"/>
                </a:solidFill>
                <a:latin typeface="Times New Roman"/>
                <a:ea typeface="Tahoma"/>
                <a:cs typeface="Segoe UI Semibold"/>
              </a:rPr>
              <a:t>BUPERS-3 is approving authority</a:t>
            </a:r>
            <a:endParaRPr lang="en-US" sz="2000" dirty="0">
              <a:latin typeface="Times New Roman"/>
              <a:ea typeface="Tahoma"/>
              <a:cs typeface="Segoe UI Semibold" panose="020B0702040204020203" pitchFamily="34" charset="0"/>
            </a:endParaRPr>
          </a:p>
          <a:p>
            <a:pPr lvl="1" indent="0">
              <a:lnSpc>
                <a:spcPct val="100000"/>
              </a:lnSpc>
            </a:pPr>
            <a:endParaRPr lang="en-US" sz="2200">
              <a:latin typeface="Tahoma"/>
              <a:ea typeface="Tahoma"/>
              <a:cs typeface="Segoe UI Semibold" panose="020B0702040204020203" pitchFamily="34" charset="0"/>
            </a:endParaRPr>
          </a:p>
          <a:p>
            <a:pPr lvl="1" indent="0">
              <a:lnSpc>
                <a:spcPct val="100000"/>
              </a:lnSpc>
            </a:pPr>
            <a:endParaRPr lang="en-US" sz="1600">
              <a:latin typeface="Times New Roman" panose="02020603050405020304" pitchFamily="18" charset="0"/>
              <a:cs typeface="Times New Roman" panose="02020603050405020304" pitchFamily="18" charset="0"/>
            </a:endParaRPr>
          </a:p>
          <a:p>
            <a:pPr marL="0" indent="0">
              <a:lnSpc>
                <a:spcPct val="100000"/>
              </a:lnSpc>
              <a:buNone/>
            </a:pPr>
            <a:endParaRPr lang="en-US">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B2FD2A69-5B23-4AD0-D8D6-2D81F4F4F7F1}"/>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Targeted Reentry Program (TRP)</a:t>
            </a:r>
          </a:p>
        </p:txBody>
      </p:sp>
    </p:spTree>
    <p:extLst>
      <p:ext uri="{BB962C8B-B14F-4D97-AF65-F5344CB8AC3E}">
        <p14:creationId xmlns:p14="http://schemas.microsoft.com/office/powerpoint/2010/main" val="1601828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23B97-8A1B-36C8-3FD1-A593011600DE}"/>
              </a:ext>
            </a:extLst>
          </p:cNvPr>
          <p:cNvSpPr>
            <a:spLocks noGrp="1"/>
          </p:cNvSpPr>
          <p:nvPr>
            <p:ph idx="1"/>
          </p:nvPr>
        </p:nvSpPr>
        <p:spPr>
          <a:xfrm>
            <a:off x="1053661" y="1563594"/>
            <a:ext cx="10058400" cy="4101350"/>
          </a:xfrm>
        </p:spPr>
        <p:txBody>
          <a:bodyPr vert="horz" lIns="91440" tIns="45720" rIns="91440" bIns="45720" rtlCol="0" anchor="t">
            <a:normAutofit/>
          </a:bodyPr>
          <a:lstStyle/>
          <a:p>
            <a:pPr>
              <a:lnSpc>
                <a:spcPct val="100000"/>
              </a:lnSpc>
            </a:pPr>
            <a:r>
              <a:rPr lang="en-US" sz="2000" b="0" i="0" dirty="0">
                <a:solidFill>
                  <a:srgbClr val="000000"/>
                </a:solidFill>
                <a:latin typeface="Times New Roman"/>
                <a:ea typeface="Tahoma"/>
                <a:cs typeface="Tahoma"/>
              </a:rPr>
              <a:t>To be considered</a:t>
            </a:r>
            <a:r>
              <a:rPr lang="en-US" sz="2000" dirty="0">
                <a:solidFill>
                  <a:srgbClr val="000000"/>
                </a:solidFill>
                <a:latin typeface="Times New Roman"/>
                <a:ea typeface="Tahoma"/>
                <a:cs typeface="Tahoma"/>
              </a:rPr>
              <a:t>,</a:t>
            </a:r>
            <a:r>
              <a:rPr lang="en-US" sz="2000" b="0" i="0" dirty="0">
                <a:solidFill>
                  <a:srgbClr val="000000"/>
                </a:solidFill>
                <a:latin typeface="Times New Roman"/>
                <a:ea typeface="Tahoma"/>
                <a:cs typeface="Tahoma"/>
              </a:rPr>
              <a:t> the Sailor</a:t>
            </a:r>
            <a:r>
              <a:rPr lang="en-US" sz="2000" dirty="0">
                <a:solidFill>
                  <a:srgbClr val="000000"/>
                </a:solidFill>
                <a:latin typeface="Times New Roman"/>
                <a:ea typeface="Tahoma"/>
                <a:cs typeface="Tahoma"/>
              </a:rPr>
              <a:t> must</a:t>
            </a:r>
            <a:r>
              <a:rPr lang="en-US" sz="2000" b="0" i="0" dirty="0">
                <a:solidFill>
                  <a:srgbClr val="000000"/>
                </a:solidFill>
                <a:latin typeface="Times New Roman"/>
                <a:ea typeface="Tahoma"/>
                <a:cs typeface="Tahoma"/>
              </a:rPr>
              <a:t>:</a:t>
            </a:r>
            <a:endParaRPr lang="en-US" sz="2000">
              <a:latin typeface="Times New Roman"/>
              <a:ea typeface="Calibri"/>
              <a:cs typeface="Calibri"/>
            </a:endParaRPr>
          </a:p>
          <a:p>
            <a:pPr lvl="2">
              <a:lnSpc>
                <a:spcPct val="100000"/>
              </a:lnSpc>
            </a:pPr>
            <a:r>
              <a:rPr lang="en-US" dirty="0">
                <a:solidFill>
                  <a:srgbClr val="000000"/>
                </a:solidFill>
                <a:latin typeface="Times New Roman"/>
                <a:ea typeface="+mn-lt"/>
                <a:cs typeface="+mn-lt"/>
              </a:rPr>
              <a:t>AC or FTS enlisted members </a:t>
            </a:r>
            <a:r>
              <a:rPr lang="en-US" b="0" i="0" dirty="0">
                <a:solidFill>
                  <a:srgbClr val="000000"/>
                </a:solidFill>
                <a:latin typeface="Times New Roman"/>
                <a:ea typeface="+mn-lt"/>
                <a:cs typeface="+mn-lt"/>
              </a:rPr>
              <a:t>in </a:t>
            </a:r>
            <a:r>
              <a:rPr lang="en-US" dirty="0">
                <a:solidFill>
                  <a:srgbClr val="000000"/>
                </a:solidFill>
                <a:latin typeface="Times New Roman"/>
                <a:ea typeface="+mn-lt"/>
                <a:cs typeface="+mn-lt"/>
              </a:rPr>
              <a:t>pay grades E-4 to E-6 </a:t>
            </a:r>
          </a:p>
          <a:p>
            <a:pPr lvl="2">
              <a:lnSpc>
                <a:spcPct val="100000"/>
              </a:lnSpc>
            </a:pPr>
            <a:r>
              <a:rPr lang="en-US" dirty="0">
                <a:solidFill>
                  <a:srgbClr val="000000"/>
                </a:solidFill>
                <a:latin typeface="Times New Roman"/>
                <a:ea typeface="+mn-lt"/>
                <a:cs typeface="+mn-lt"/>
              </a:rPr>
              <a:t>Completed</a:t>
            </a:r>
            <a:r>
              <a:rPr lang="en-US" b="0" i="0" dirty="0">
                <a:solidFill>
                  <a:srgbClr val="000000"/>
                </a:solidFill>
                <a:latin typeface="Times New Roman"/>
                <a:ea typeface="+mn-lt"/>
                <a:cs typeface="+mn-lt"/>
              </a:rPr>
              <a:t> their </a:t>
            </a:r>
            <a:r>
              <a:rPr lang="en-US" dirty="0">
                <a:solidFill>
                  <a:srgbClr val="000000"/>
                </a:solidFill>
                <a:latin typeface="Times New Roman"/>
                <a:ea typeface="+mn-lt"/>
                <a:cs typeface="+mn-lt"/>
              </a:rPr>
              <a:t>ADSO</a:t>
            </a:r>
            <a:endParaRPr lang="en-US">
              <a:solidFill>
                <a:srgbClr val="000000"/>
              </a:solidFill>
              <a:latin typeface="Times New Roman"/>
              <a:ea typeface="+mn-lt"/>
              <a:cs typeface="+mn-lt"/>
            </a:endParaRPr>
          </a:p>
          <a:p>
            <a:pPr lvl="2">
              <a:lnSpc>
                <a:spcPct val="100000"/>
              </a:lnSpc>
            </a:pPr>
            <a:r>
              <a:rPr lang="en-US" dirty="0">
                <a:solidFill>
                  <a:srgbClr val="000000"/>
                </a:solidFill>
                <a:latin typeface="Times New Roman"/>
                <a:ea typeface="+mn-lt"/>
                <a:cs typeface="+mn-lt"/>
              </a:rPr>
              <a:t>Have not reached 14 years of active service</a:t>
            </a:r>
          </a:p>
          <a:p>
            <a:pPr lvl="2">
              <a:lnSpc>
                <a:spcPct val="100000"/>
              </a:lnSpc>
            </a:pPr>
            <a:r>
              <a:rPr lang="en-US" dirty="0">
                <a:solidFill>
                  <a:srgbClr val="000000"/>
                </a:solidFill>
                <a:latin typeface="Times New Roman"/>
                <a:ea typeface="+mn-lt"/>
                <a:cs typeface="+mn-lt"/>
              </a:rPr>
              <a:t>Have not reached high-year tenure</a:t>
            </a:r>
            <a:endParaRPr lang="en-US">
              <a:latin typeface="Times New Roman"/>
              <a:ea typeface="Calibri"/>
              <a:cs typeface="Calibri"/>
            </a:endParaRPr>
          </a:p>
          <a:p>
            <a:pPr lvl="2">
              <a:lnSpc>
                <a:spcPct val="100000"/>
              </a:lnSpc>
            </a:pPr>
            <a:r>
              <a:rPr lang="en-US" b="0" i="0" dirty="0">
                <a:solidFill>
                  <a:srgbClr val="000000"/>
                </a:solidFill>
                <a:latin typeface="Times New Roman"/>
                <a:ea typeface="Tahoma"/>
                <a:cs typeface="Tahoma"/>
              </a:rPr>
              <a:t>Must be </a:t>
            </a:r>
            <a:r>
              <a:rPr lang="en-US" dirty="0">
                <a:solidFill>
                  <a:srgbClr val="000000"/>
                </a:solidFill>
                <a:latin typeface="Times New Roman"/>
                <a:ea typeface="Tahoma"/>
                <a:cs typeface="Tahoma"/>
              </a:rPr>
              <a:t>16-4 months</a:t>
            </a:r>
            <a:r>
              <a:rPr lang="en-US" b="0" i="0" dirty="0">
                <a:solidFill>
                  <a:srgbClr val="000000"/>
                </a:solidFill>
                <a:latin typeface="Times New Roman"/>
                <a:ea typeface="Tahoma"/>
                <a:cs typeface="Tahoma"/>
              </a:rPr>
              <a:t> from SEAOS</a:t>
            </a:r>
          </a:p>
          <a:p>
            <a:pPr marL="685800" lvl="2">
              <a:lnSpc>
                <a:spcPct val="100000"/>
              </a:lnSpc>
            </a:pPr>
            <a:r>
              <a:rPr lang="en-US" dirty="0">
                <a:solidFill>
                  <a:srgbClr val="000000"/>
                </a:solidFill>
                <a:latin typeface="Times New Roman"/>
                <a:ea typeface="+mn-lt"/>
                <a:cs typeface="+mn-lt"/>
              </a:rPr>
              <a:t>Service members awarded a golden or silver ticket must contact the TRP Manager in order to enroll in TRP</a:t>
            </a:r>
            <a:endParaRPr lang="en-US">
              <a:solidFill>
                <a:srgbClr val="000000"/>
              </a:solidFill>
              <a:latin typeface="Times New Roman"/>
              <a:ea typeface="Tahoma"/>
              <a:cs typeface="Tahoma"/>
            </a:endParaRPr>
          </a:p>
          <a:p>
            <a:pPr marL="685800" lvl="2">
              <a:lnSpc>
                <a:spcPct val="100000"/>
              </a:lnSpc>
            </a:pPr>
            <a:r>
              <a:rPr lang="en-US" dirty="0">
                <a:solidFill>
                  <a:srgbClr val="000000"/>
                </a:solidFill>
                <a:latin typeface="Times New Roman"/>
                <a:ea typeface="+mn-lt"/>
                <a:cs typeface="+mn-lt"/>
              </a:rPr>
              <a:t>Failure to contact the TRP Manager prior to ACDU separation will result in forfeiture of the awarded ticket</a:t>
            </a:r>
            <a:endParaRPr lang="en-US" sz="2000" b="0" i="0" dirty="0">
              <a:solidFill>
                <a:srgbClr val="000000"/>
              </a:solidFill>
              <a:latin typeface="Times New Roman"/>
              <a:ea typeface="Tahoma"/>
              <a:cs typeface="Tahoma"/>
            </a:endParaRPr>
          </a:p>
          <a:p>
            <a:pPr marL="457200" lvl="1" indent="0">
              <a:lnSpc>
                <a:spcPct val="100000"/>
              </a:lnSpc>
              <a:buNone/>
            </a:pPr>
            <a:endParaRPr lang="en-US" sz="2000">
              <a:solidFill>
                <a:srgbClr val="000000"/>
              </a:solidFill>
              <a:latin typeface="Calibri"/>
              <a:ea typeface="Tahoma"/>
              <a:cs typeface="Tahoma"/>
            </a:endParaRPr>
          </a:p>
          <a:p>
            <a:pPr lvl="1">
              <a:lnSpc>
                <a:spcPct val="100000"/>
              </a:lnSpc>
            </a:pPr>
            <a:endParaRPr lang="en-US" sz="2000" dirty="0">
              <a:solidFill>
                <a:srgbClr val="FFFF00"/>
              </a:solidFill>
              <a:latin typeface="Calibri"/>
              <a:ea typeface="Tahoma"/>
              <a:cs typeface="Tahoma"/>
            </a:endParaRPr>
          </a:p>
          <a:p>
            <a:pPr lvl="1">
              <a:lnSpc>
                <a:spcPct val="100000"/>
              </a:lnSpc>
            </a:pPr>
            <a:endParaRPr lang="en-US" sz="2000" dirty="0">
              <a:solidFill>
                <a:srgbClr val="FFFF00"/>
              </a:solidFill>
              <a:latin typeface="Calibri"/>
              <a:ea typeface="Tahoma"/>
              <a:cs typeface="Tahoma"/>
            </a:endParaRPr>
          </a:p>
        </p:txBody>
      </p:sp>
      <p:sp>
        <p:nvSpPr>
          <p:cNvPr id="7" name="Title 1">
            <a:extLst>
              <a:ext uri="{FF2B5EF4-FFF2-40B4-BE49-F238E27FC236}">
                <a16:creationId xmlns:a16="http://schemas.microsoft.com/office/drawing/2014/main" id="{1E64DA74-E817-F5CE-F1FF-6C1000220B52}"/>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Targeted Reentry Program (TRP) (cont.)</a:t>
            </a:r>
          </a:p>
        </p:txBody>
      </p:sp>
    </p:spTree>
    <p:extLst>
      <p:ext uri="{BB962C8B-B14F-4D97-AF65-F5344CB8AC3E}">
        <p14:creationId xmlns:p14="http://schemas.microsoft.com/office/powerpoint/2010/main" val="36630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E616E-F31B-3DF2-7571-936211D45D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1329B8-723C-2999-F404-1F08011CD369}"/>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REFERENCES</a:t>
            </a:r>
            <a:br>
              <a:rPr lang="en-US" sz="3200" b="1" dirty="0">
                <a:solidFill>
                  <a:srgbClr val="000000"/>
                </a:solidFill>
                <a:latin typeface="Times New Roman"/>
                <a:cs typeface="Times New Roman"/>
              </a:rPr>
            </a:br>
            <a:r>
              <a:rPr lang="en-US" sz="2000" dirty="0">
                <a:solidFill>
                  <a:srgbClr val="000000"/>
                </a:solidFill>
                <a:latin typeface="Times New Roman"/>
                <a:cs typeface="Times New Roman"/>
              </a:rPr>
              <a:t>(cont.)</a:t>
            </a:r>
            <a:endParaRPr lang="en-US" sz="2800" i="0" dirty="0">
              <a:solidFill>
                <a:srgbClr val="000000"/>
              </a:solidFill>
              <a:latin typeface="Calibri"/>
              <a:ea typeface="Calibri"/>
              <a:cs typeface="Calibri"/>
            </a:endParaRPr>
          </a:p>
        </p:txBody>
      </p:sp>
      <p:sp>
        <p:nvSpPr>
          <p:cNvPr id="3" name="Content Placeholder 2">
            <a:extLst>
              <a:ext uri="{FF2B5EF4-FFF2-40B4-BE49-F238E27FC236}">
                <a16:creationId xmlns:a16="http://schemas.microsoft.com/office/drawing/2014/main" id="{CAADF7CC-598E-63CD-2045-C42B63C1DA71}"/>
              </a:ext>
            </a:extLst>
          </p:cNvPr>
          <p:cNvSpPr>
            <a:spLocks noGrp="1"/>
          </p:cNvSpPr>
          <p:nvPr>
            <p:ph idx="1"/>
          </p:nvPr>
        </p:nvSpPr>
        <p:spPr>
          <a:xfrm>
            <a:off x="1066800" y="1489952"/>
            <a:ext cx="10058400" cy="4101350"/>
          </a:xfrm>
        </p:spPr>
        <p:txBody>
          <a:bodyPr vert="horz" lIns="91440" tIns="45720" rIns="91440" bIns="45720" rtlCol="0" anchor="t">
            <a:noAutofit/>
          </a:bodyPr>
          <a:lstStyle/>
          <a:p>
            <a:pPr>
              <a:lnSpc>
                <a:spcPct val="120000"/>
              </a:lnSpc>
              <a:spcBef>
                <a:spcPts val="300"/>
              </a:spcBef>
              <a:spcAft>
                <a:spcPts val="300"/>
              </a:spcAft>
            </a:pPr>
            <a:r>
              <a:rPr lang="en-US" sz="2000" b="0" i="0" dirty="0">
                <a:solidFill>
                  <a:srgbClr val="000000"/>
                </a:solidFill>
                <a:latin typeface="Times New Roman"/>
                <a:ea typeface="Tahoma"/>
                <a:cs typeface="Tahoma"/>
              </a:rPr>
              <a:t>MILPERSMAN 1306-611</a:t>
            </a:r>
            <a:r>
              <a:rPr lang="en-US" sz="2000" dirty="0">
                <a:solidFill>
                  <a:srgbClr val="000000"/>
                </a:solidFill>
                <a:latin typeface="Times New Roman"/>
                <a:ea typeface="Tahoma"/>
                <a:cs typeface="Tahoma"/>
              </a:rPr>
              <a:t>:  </a:t>
            </a:r>
            <a:r>
              <a:rPr lang="en-US" sz="2000" b="0" i="0" dirty="0">
                <a:solidFill>
                  <a:srgbClr val="000000"/>
                </a:solidFill>
                <a:latin typeface="Times New Roman"/>
                <a:cs typeface="Times New Roman"/>
              </a:rPr>
              <a:t>Professional Apprenticeship Career Track (PACT)</a:t>
            </a:r>
            <a:endParaRPr lang="en-US" sz="2000" dirty="0">
              <a:latin typeface="Times New Roman"/>
              <a:ea typeface="Tahoma"/>
              <a:cs typeface="Tahoma"/>
            </a:endParaRPr>
          </a:p>
          <a:p>
            <a:pPr>
              <a:lnSpc>
                <a:spcPct val="120000"/>
              </a:lnSpc>
              <a:spcBef>
                <a:spcPts val="300"/>
              </a:spcBef>
              <a:spcAft>
                <a:spcPts val="300"/>
              </a:spcAft>
            </a:pPr>
            <a:r>
              <a:rPr lang="en-US" sz="2000" b="0" i="0" dirty="0">
                <a:solidFill>
                  <a:srgbClr val="000000"/>
                </a:solidFill>
                <a:latin typeface="Times New Roman"/>
                <a:cs typeface="Times New Roman"/>
              </a:rPr>
              <a:t>DCNO SIGNED MEMO SER N1/114087</a:t>
            </a:r>
            <a:r>
              <a:rPr lang="en-US" sz="2000" dirty="0">
                <a:solidFill>
                  <a:srgbClr val="000000"/>
                </a:solidFill>
                <a:latin typeface="Times New Roman"/>
                <a:cs typeface="Times New Roman"/>
              </a:rPr>
              <a:t>: </a:t>
            </a:r>
            <a:r>
              <a:rPr lang="en-US" sz="2000" b="0" i="0" dirty="0">
                <a:solidFill>
                  <a:srgbClr val="000000"/>
                </a:solidFill>
                <a:latin typeface="Times New Roman"/>
                <a:cs typeface="Times New Roman"/>
              </a:rPr>
              <a:t> Military Service Obligation</a:t>
            </a:r>
            <a:endParaRPr lang="en-US" sz="2000" dirty="0">
              <a:latin typeface="Times New Roman"/>
              <a:ea typeface="Tahoma"/>
              <a:cs typeface="Tahoma"/>
            </a:endParaRPr>
          </a:p>
          <a:p>
            <a:pPr>
              <a:lnSpc>
                <a:spcPct val="120000"/>
              </a:lnSpc>
              <a:spcBef>
                <a:spcPts val="300"/>
              </a:spcBef>
              <a:spcAft>
                <a:spcPts val="300"/>
              </a:spcAft>
            </a:pPr>
            <a:r>
              <a:rPr lang="en-US" sz="2000" b="0" i="0" dirty="0">
                <a:solidFill>
                  <a:srgbClr val="000000"/>
                </a:solidFill>
                <a:latin typeface="Times New Roman"/>
                <a:ea typeface="Tahoma"/>
                <a:cs typeface="Tahoma"/>
              </a:rPr>
              <a:t>MILPERSMAN 1236-010</a:t>
            </a:r>
            <a:r>
              <a:rPr lang="en-US" sz="2000" dirty="0">
                <a:solidFill>
                  <a:srgbClr val="000000"/>
                </a:solidFill>
                <a:latin typeface="Times New Roman"/>
                <a:ea typeface="Tahoma"/>
                <a:cs typeface="Tahoma"/>
              </a:rPr>
              <a:t>: </a:t>
            </a:r>
            <a:r>
              <a:rPr lang="en-US" sz="2000" b="0" i="0" dirty="0">
                <a:solidFill>
                  <a:srgbClr val="000000"/>
                </a:solidFill>
                <a:latin typeface="Times New Roman"/>
                <a:ea typeface="Tahoma"/>
                <a:cs typeface="Tahoma"/>
              </a:rPr>
              <a:t> Armed Forces Classification Test (AFCT) Administration and Procedures for Navy Personnel</a:t>
            </a:r>
          </a:p>
          <a:p>
            <a:pPr>
              <a:lnSpc>
                <a:spcPct val="120000"/>
              </a:lnSpc>
              <a:spcBef>
                <a:spcPts val="300"/>
              </a:spcBef>
              <a:spcAft>
                <a:spcPts val="300"/>
              </a:spcAft>
            </a:pPr>
            <a:r>
              <a:rPr lang="en-US" sz="2000" dirty="0">
                <a:latin typeface="Times New Roman"/>
                <a:ea typeface="Cambria"/>
                <a:cs typeface="+mn-lt"/>
              </a:rPr>
              <a:t>MILPERSMAN 1306-1501:  Enlisted Active Component to Reserve Component (AC2TAR/AC2SELRES) Eligibility Requirements and Application Procedures</a:t>
            </a:r>
            <a:endParaRPr lang="en-US" sz="2000" dirty="0">
              <a:latin typeface="Calibri"/>
              <a:ea typeface="Tahoma"/>
              <a:cs typeface="Tahoma"/>
            </a:endParaRPr>
          </a:p>
          <a:p>
            <a:pPr>
              <a:lnSpc>
                <a:spcPct val="120000"/>
              </a:lnSpc>
              <a:spcBef>
                <a:spcPts val="300"/>
              </a:spcBef>
              <a:spcAft>
                <a:spcPts val="300"/>
              </a:spcAft>
            </a:pPr>
            <a:endParaRPr lang="en-US" sz="2400">
              <a:ea typeface="Tahoma"/>
              <a:cs typeface="Tahoma"/>
            </a:endParaRPr>
          </a:p>
        </p:txBody>
      </p:sp>
    </p:spTree>
    <p:extLst>
      <p:ext uri="{BB962C8B-B14F-4D97-AF65-F5344CB8AC3E}">
        <p14:creationId xmlns:p14="http://schemas.microsoft.com/office/powerpoint/2010/main" val="4223189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1B007-60C5-C73C-D0F8-28A6E22B3C63}"/>
              </a:ext>
            </a:extLst>
          </p:cNvPr>
          <p:cNvSpPr>
            <a:spLocks noGrp="1"/>
          </p:cNvSpPr>
          <p:nvPr>
            <p:ph idx="1"/>
          </p:nvPr>
        </p:nvSpPr>
        <p:spPr>
          <a:xfrm>
            <a:off x="1066800" y="1524000"/>
            <a:ext cx="10058400" cy="4351338"/>
          </a:xfrm>
        </p:spPr>
        <p:txBody>
          <a:bodyPr vert="horz" lIns="91440" tIns="45720" rIns="91440" bIns="45720" rtlCol="0" anchor="t">
            <a:normAutofit/>
          </a:bodyPr>
          <a:lstStyle/>
          <a:p>
            <a:pPr>
              <a:lnSpc>
                <a:spcPct val="120000"/>
              </a:lnSpc>
            </a:pPr>
            <a:r>
              <a:rPr lang="en-US" sz="2000" b="0" i="0" dirty="0">
                <a:solidFill>
                  <a:srgbClr val="000000"/>
                </a:solidFill>
                <a:latin typeface="Times New Roman"/>
                <a:ea typeface="Tahoma"/>
                <a:cs typeface="Tahoma"/>
              </a:rPr>
              <a:t>TRP-approved sailors will be transferred to the Navy Reserve (Standby Reserve Inactive, USNR-S2) for </a:t>
            </a:r>
            <a:r>
              <a:rPr lang="en-US" sz="2000" dirty="0">
                <a:solidFill>
                  <a:srgbClr val="000000"/>
                </a:solidFill>
                <a:latin typeface="Times New Roman"/>
                <a:ea typeface="Tahoma"/>
                <a:cs typeface="Tahoma"/>
              </a:rPr>
              <a:t>2 years</a:t>
            </a:r>
            <a:endParaRPr lang="en-US" sz="2000">
              <a:latin typeface="Times New Roman"/>
              <a:ea typeface="Calibri"/>
              <a:cs typeface="Calibri"/>
            </a:endParaRPr>
          </a:p>
          <a:p>
            <a:pPr lvl="1">
              <a:lnSpc>
                <a:spcPct val="120000"/>
              </a:lnSpc>
            </a:pPr>
            <a:r>
              <a:rPr lang="en-US" sz="2000" b="0" i="0" dirty="0">
                <a:solidFill>
                  <a:srgbClr val="000000"/>
                </a:solidFill>
                <a:latin typeface="Times New Roman"/>
                <a:ea typeface="Tahoma"/>
                <a:cs typeface="Tahoma"/>
              </a:rPr>
              <a:t>Only required to maintain accurate recall info with PERS-9</a:t>
            </a:r>
            <a:endParaRPr lang="en-US" sz="2000" b="0" i="0">
              <a:solidFill>
                <a:srgbClr val="000000"/>
              </a:solidFill>
              <a:latin typeface="Times New Roman"/>
              <a:ea typeface="Tahoma"/>
              <a:cs typeface="Tahoma"/>
            </a:endParaRPr>
          </a:p>
          <a:p>
            <a:pPr lvl="1">
              <a:lnSpc>
                <a:spcPct val="120000"/>
              </a:lnSpc>
            </a:pPr>
            <a:r>
              <a:rPr lang="en-US" sz="2000" b="0" i="0" dirty="0">
                <a:solidFill>
                  <a:srgbClr val="000000"/>
                </a:solidFill>
                <a:latin typeface="Times New Roman"/>
                <a:ea typeface="Tahoma"/>
                <a:cs typeface="Tahoma"/>
              </a:rPr>
              <a:t>No drilling requirements</a:t>
            </a:r>
            <a:endParaRPr lang="en-US" sz="2000" b="0" i="0">
              <a:solidFill>
                <a:srgbClr val="000000"/>
              </a:solidFill>
              <a:latin typeface="Times New Roman"/>
              <a:ea typeface="Tahoma"/>
              <a:cs typeface="Tahoma"/>
            </a:endParaRPr>
          </a:p>
          <a:p>
            <a:pPr>
              <a:lnSpc>
                <a:spcPct val="120000"/>
              </a:lnSpc>
            </a:pPr>
            <a:r>
              <a:rPr lang="en-US" sz="2000" dirty="0">
                <a:solidFill>
                  <a:srgbClr val="000000"/>
                </a:solidFill>
                <a:latin typeface="Times New Roman"/>
                <a:ea typeface="+mn-lt"/>
                <a:cs typeface="+mn-lt"/>
              </a:rPr>
              <a:t>After TRP enrollment has expired, if the members MSO has not been completed, they will remain in the Individual </a:t>
            </a:r>
            <a:r>
              <a:rPr lang="en-US" sz="2000" b="0" i="0" dirty="0">
                <a:solidFill>
                  <a:srgbClr val="000000"/>
                </a:solidFill>
                <a:latin typeface="Times New Roman"/>
                <a:ea typeface="+mn-lt"/>
                <a:cs typeface="+mn-lt"/>
              </a:rPr>
              <a:t>Ready Reserve</a:t>
            </a:r>
            <a:r>
              <a:rPr lang="en-US" sz="2000" dirty="0">
                <a:solidFill>
                  <a:srgbClr val="000000"/>
                </a:solidFill>
                <a:latin typeface="Times New Roman"/>
                <a:ea typeface="+mn-lt"/>
                <a:cs typeface="+mn-lt"/>
              </a:rPr>
              <a:t> active status pool (IRR-ASP</a:t>
            </a:r>
            <a:r>
              <a:rPr lang="en-US" sz="2000" b="0" i="0" dirty="0">
                <a:solidFill>
                  <a:srgbClr val="000000"/>
                </a:solidFill>
                <a:latin typeface="Times New Roman"/>
                <a:ea typeface="+mn-lt"/>
                <a:cs typeface="+mn-lt"/>
              </a:rPr>
              <a:t>)</a:t>
            </a:r>
            <a:r>
              <a:rPr lang="en-US" sz="2000" dirty="0">
                <a:solidFill>
                  <a:srgbClr val="000000"/>
                </a:solidFill>
                <a:latin typeface="Times New Roman"/>
                <a:ea typeface="+mn-lt"/>
                <a:cs typeface="+mn-lt"/>
              </a:rPr>
              <a:t> or USNR-S2 </a:t>
            </a:r>
            <a:r>
              <a:rPr lang="en-US" sz="2000" b="0" i="0" dirty="0">
                <a:solidFill>
                  <a:srgbClr val="000000"/>
                </a:solidFill>
                <a:latin typeface="Times New Roman"/>
                <a:ea typeface="+mn-lt"/>
                <a:cs typeface="+mn-lt"/>
              </a:rPr>
              <a:t>until </a:t>
            </a:r>
            <a:r>
              <a:rPr lang="en-US" sz="2000" dirty="0">
                <a:solidFill>
                  <a:srgbClr val="000000"/>
                </a:solidFill>
                <a:latin typeface="Times New Roman"/>
                <a:ea typeface="+mn-lt"/>
                <a:cs typeface="+mn-lt"/>
              </a:rPr>
              <a:t>the completion of </a:t>
            </a:r>
            <a:r>
              <a:rPr lang="en-US" sz="2000" b="0" i="0" dirty="0">
                <a:solidFill>
                  <a:srgbClr val="000000"/>
                </a:solidFill>
                <a:latin typeface="Times New Roman"/>
                <a:ea typeface="+mn-lt"/>
                <a:cs typeface="+mn-lt"/>
              </a:rPr>
              <a:t>their MSO</a:t>
            </a:r>
            <a:endParaRPr lang="en-US" sz="2000">
              <a:latin typeface="Times New Roman"/>
              <a:ea typeface="+mn-lt"/>
              <a:cs typeface="+mn-lt"/>
            </a:endParaRPr>
          </a:p>
          <a:p>
            <a:pPr>
              <a:lnSpc>
                <a:spcPct val="120000"/>
              </a:lnSpc>
            </a:pPr>
            <a:r>
              <a:rPr lang="en-US" sz="2000" dirty="0">
                <a:solidFill>
                  <a:srgbClr val="000000"/>
                </a:solidFill>
                <a:latin typeface="Times New Roman"/>
                <a:ea typeface="Tahoma"/>
                <a:cs typeface="Tahoma"/>
              </a:rPr>
              <a:t>Military Service Obligation: F</a:t>
            </a:r>
            <a:r>
              <a:rPr lang="en-US" sz="2000" dirty="0">
                <a:solidFill>
                  <a:srgbClr val="000000"/>
                </a:solidFill>
                <a:latin typeface="Times New Roman"/>
                <a:ea typeface="+mn-lt"/>
                <a:cs typeface="+mn-lt"/>
              </a:rPr>
              <a:t>or a period of 8 years from the date of enlistment, appointment</a:t>
            </a:r>
            <a:endParaRPr lang="en-US" sz="2000">
              <a:solidFill>
                <a:srgbClr val="000000"/>
              </a:solidFill>
              <a:latin typeface="Times New Roman"/>
              <a:ea typeface="Tahoma"/>
              <a:cs typeface="Tahoma"/>
            </a:endParaRPr>
          </a:p>
          <a:p>
            <a:pPr lvl="1">
              <a:lnSpc>
                <a:spcPct val="120000"/>
              </a:lnSpc>
            </a:pPr>
            <a:r>
              <a:rPr lang="en-US" sz="2000" dirty="0">
                <a:solidFill>
                  <a:srgbClr val="000000"/>
                </a:solidFill>
                <a:latin typeface="Times New Roman"/>
                <a:ea typeface="Tahoma"/>
                <a:cs typeface="Tahoma"/>
              </a:rPr>
              <a:t>Completed between Active Duty, Selective Reserves or Individual Ready Reserves</a:t>
            </a:r>
          </a:p>
          <a:p>
            <a:pPr>
              <a:lnSpc>
                <a:spcPct val="120000"/>
              </a:lnSpc>
            </a:pPr>
            <a:endParaRPr lang="en-US">
              <a:solidFill>
                <a:srgbClr val="FFFF00"/>
              </a:solidFill>
              <a:latin typeface="Aptos" panose="02110004020202020204"/>
              <a:ea typeface="Tahoma"/>
              <a:cs typeface="Tahoma"/>
            </a:endParaRPr>
          </a:p>
        </p:txBody>
      </p:sp>
      <p:sp>
        <p:nvSpPr>
          <p:cNvPr id="7" name="Title 1">
            <a:extLst>
              <a:ext uri="{FF2B5EF4-FFF2-40B4-BE49-F238E27FC236}">
                <a16:creationId xmlns:a16="http://schemas.microsoft.com/office/drawing/2014/main" id="{6009D80F-42C2-F55E-7662-2A0A494E4F9F}"/>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Targeted Reentry Program (TRP) (cont.)</a:t>
            </a:r>
          </a:p>
        </p:txBody>
      </p:sp>
    </p:spTree>
    <p:extLst>
      <p:ext uri="{BB962C8B-B14F-4D97-AF65-F5344CB8AC3E}">
        <p14:creationId xmlns:p14="http://schemas.microsoft.com/office/powerpoint/2010/main" val="2773495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67D662-23AC-F482-BA0E-D1FAD8806C0F}"/>
              </a:ext>
            </a:extLst>
          </p:cNvPr>
          <p:cNvPicPr>
            <a:picLocks noChangeAspect="1"/>
          </p:cNvPicPr>
          <p:nvPr/>
        </p:nvPicPr>
        <p:blipFill>
          <a:blip r:embed="rId3">
            <a:alphaModFix amt="71000"/>
          </a:blip>
          <a:stretch>
            <a:fillRect/>
          </a:stretch>
        </p:blipFill>
        <p:spPr>
          <a:xfrm>
            <a:off x="1777155" y="102022"/>
            <a:ext cx="7682948" cy="4273826"/>
          </a:xfrm>
          <a:prstGeom prst="rect">
            <a:avLst/>
          </a:prstGeom>
          <a:ln w="12700">
            <a:solidFill>
              <a:schemeClr val="tx1"/>
            </a:solidFill>
          </a:ln>
        </p:spPr>
      </p:pic>
      <p:sp>
        <p:nvSpPr>
          <p:cNvPr id="6" name="Title 1">
            <a:extLst>
              <a:ext uri="{FF2B5EF4-FFF2-40B4-BE49-F238E27FC236}">
                <a16:creationId xmlns:a16="http://schemas.microsoft.com/office/drawing/2014/main" id="{45DA92C7-187C-20D3-467E-085A03EC7326}"/>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Targeted Reentry Program (TRP) Application</a:t>
            </a:r>
          </a:p>
        </p:txBody>
      </p:sp>
    </p:spTree>
    <p:extLst>
      <p:ext uri="{BB962C8B-B14F-4D97-AF65-F5344CB8AC3E}">
        <p14:creationId xmlns:p14="http://schemas.microsoft.com/office/powerpoint/2010/main" val="537746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5C3688-1739-1BF8-77A9-6D9ECCE90D4D}"/>
              </a:ext>
            </a:extLst>
          </p:cNvPr>
          <p:cNvSpPr>
            <a:spLocks noGrp="1"/>
          </p:cNvSpPr>
          <p:nvPr>
            <p:ph idx="1"/>
          </p:nvPr>
        </p:nvSpPr>
        <p:spPr>
          <a:xfrm>
            <a:off x="1066800" y="1597572"/>
            <a:ext cx="10058400" cy="4351338"/>
          </a:xfrm>
        </p:spPr>
        <p:txBody>
          <a:bodyPr vert="horz" lIns="91440" tIns="45720" rIns="91440" bIns="45720" rtlCol="0" anchor="t">
            <a:normAutofit/>
          </a:bodyPr>
          <a:lstStyle/>
          <a:p>
            <a:pPr>
              <a:lnSpc>
                <a:spcPct val="110000"/>
              </a:lnSpc>
            </a:pPr>
            <a:r>
              <a:rPr lang="en-US" sz="2000" b="0" i="0" dirty="0">
                <a:solidFill>
                  <a:srgbClr val="000000"/>
                </a:solidFill>
                <a:latin typeface="Times New Roman"/>
                <a:ea typeface="Tahoma"/>
                <a:cs typeface="Tahoma"/>
              </a:rPr>
              <a:t>Golden ticket recipients- guaranteed to Active Duty</a:t>
            </a:r>
            <a:endParaRPr lang="en-US" sz="2000">
              <a:latin typeface="Times New Roman"/>
              <a:cs typeface="Times New Roman"/>
            </a:endParaRPr>
          </a:p>
          <a:p>
            <a:pPr>
              <a:lnSpc>
                <a:spcPct val="110000"/>
              </a:lnSpc>
            </a:pPr>
            <a:r>
              <a:rPr lang="en-US" sz="2000" b="0" i="0" dirty="0">
                <a:solidFill>
                  <a:srgbClr val="000000"/>
                </a:solidFill>
                <a:latin typeface="Times New Roman"/>
                <a:ea typeface="Tahoma"/>
                <a:cs typeface="Tahoma"/>
              </a:rPr>
              <a:t>Silver ticket- subject to needs of the Navy</a:t>
            </a:r>
            <a:endParaRPr lang="en-US" sz="2000" b="0" i="0">
              <a:solidFill>
                <a:srgbClr val="000000"/>
              </a:solidFill>
              <a:latin typeface="Times New Roman"/>
              <a:ea typeface="Tahoma"/>
              <a:cs typeface="Tahoma"/>
            </a:endParaRPr>
          </a:p>
          <a:p>
            <a:pPr>
              <a:lnSpc>
                <a:spcPct val="110000"/>
              </a:lnSpc>
            </a:pPr>
            <a:r>
              <a:rPr lang="en-US" sz="2000" b="0" i="0" dirty="0">
                <a:solidFill>
                  <a:srgbClr val="000000"/>
                </a:solidFill>
                <a:latin typeface="Times New Roman"/>
                <a:ea typeface="Tahoma"/>
                <a:cs typeface="Tahoma"/>
              </a:rPr>
              <a:t>Will coordinate with detailer to negotiate PCS orders and recall timeline</a:t>
            </a:r>
            <a:endParaRPr lang="en-US" sz="2000" b="0" i="0">
              <a:solidFill>
                <a:srgbClr val="000000"/>
              </a:solidFill>
              <a:latin typeface="Times New Roman"/>
              <a:ea typeface="Tahoma"/>
              <a:cs typeface="Tahoma"/>
            </a:endParaRPr>
          </a:p>
          <a:p>
            <a:pPr>
              <a:lnSpc>
                <a:spcPct val="110000"/>
              </a:lnSpc>
            </a:pPr>
            <a:r>
              <a:rPr lang="en-US" sz="2000" b="0" i="0" dirty="0">
                <a:solidFill>
                  <a:srgbClr val="000000"/>
                </a:solidFill>
                <a:latin typeface="Times New Roman"/>
                <a:ea typeface="Tahoma"/>
                <a:cs typeface="Tahoma"/>
              </a:rPr>
              <a:t>Must obligate service for 48 months upon return to active service</a:t>
            </a:r>
            <a:endParaRPr lang="en-US" sz="2000" b="0" i="0">
              <a:solidFill>
                <a:srgbClr val="000000"/>
              </a:solidFill>
              <a:latin typeface="Times New Roman"/>
              <a:ea typeface="Tahoma"/>
              <a:cs typeface="Tahoma"/>
            </a:endParaRPr>
          </a:p>
          <a:p>
            <a:pPr>
              <a:lnSpc>
                <a:spcPct val="110000"/>
              </a:lnSpc>
            </a:pPr>
            <a:r>
              <a:rPr lang="en-US" sz="2000" b="0" i="0" dirty="0">
                <a:solidFill>
                  <a:srgbClr val="000000"/>
                </a:solidFill>
                <a:latin typeface="Times New Roman"/>
                <a:ea typeface="Tahoma"/>
                <a:cs typeface="Tahoma"/>
              </a:rPr>
              <a:t>If a Sailor elects TRP then changes decision for SELRES, Sailor will need to submit 1306/7 for SELRES quota </a:t>
            </a:r>
          </a:p>
        </p:txBody>
      </p:sp>
      <p:sp>
        <p:nvSpPr>
          <p:cNvPr id="7" name="Title 1">
            <a:extLst>
              <a:ext uri="{FF2B5EF4-FFF2-40B4-BE49-F238E27FC236}">
                <a16:creationId xmlns:a16="http://schemas.microsoft.com/office/drawing/2014/main" id="{0083EA80-79B9-4298-8DC2-6DBCFFAD722E}"/>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Targeted Reentry Program (TRP) Notes</a:t>
            </a:r>
          </a:p>
        </p:txBody>
      </p:sp>
    </p:spTree>
    <p:extLst>
      <p:ext uri="{BB962C8B-B14F-4D97-AF65-F5344CB8AC3E}">
        <p14:creationId xmlns:p14="http://schemas.microsoft.com/office/powerpoint/2010/main" val="986686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1524000"/>
            <a:ext cx="10058400" cy="4417179"/>
          </a:xfrm>
        </p:spPr>
        <p:txBody>
          <a:bodyPr vert="horz" lIns="91440" tIns="45720" rIns="91440" bIns="45720" rtlCol="0" anchor="t">
            <a:normAutofit/>
          </a:bodyPr>
          <a:lstStyle/>
          <a:p>
            <a:pPr marL="342900" indent="-342900">
              <a:lnSpc>
                <a:spcPct val="100000"/>
              </a:lnSpc>
              <a:buFont typeface="Arial" panose="020B0604020202020204" pitchFamily="34" charset="0"/>
              <a:buChar char="•"/>
            </a:pPr>
            <a:r>
              <a:rPr lang="en-US" sz="2000" b="1" i="0" dirty="0">
                <a:solidFill>
                  <a:srgbClr val="000000"/>
                </a:solidFill>
                <a:latin typeface="Times New Roman"/>
                <a:ea typeface="Tahoma"/>
                <a:cs typeface="Tahoma"/>
              </a:rPr>
              <a:t>Job Opportunities in the Navy (JOIN)</a:t>
            </a:r>
            <a:endParaRPr lang="en-US" sz="2000" b="1">
              <a:solidFill>
                <a:schemeClr val="accent3"/>
              </a:solidFill>
              <a:latin typeface="Times New Roman"/>
              <a:cs typeface="Times New Roman"/>
            </a:endParaRPr>
          </a:p>
          <a:p>
            <a:pPr marL="800100" lvl="1" indent="-342900">
              <a:lnSpc>
                <a:spcPct val="100000"/>
              </a:lnSpc>
              <a:buFont typeface="Arial" panose="020B0604020202020204" pitchFamily="34" charset="0"/>
              <a:buChar char="•"/>
            </a:pPr>
            <a:r>
              <a:rPr lang="en-US" sz="2000" b="0" i="0" dirty="0">
                <a:solidFill>
                  <a:srgbClr val="000000"/>
                </a:solidFill>
                <a:latin typeface="Times New Roman"/>
                <a:ea typeface="Tahoma"/>
                <a:cs typeface="Tahoma"/>
              </a:rPr>
              <a:t>Allow Sailors to complete survey to determine career interest</a:t>
            </a:r>
          </a:p>
          <a:p>
            <a:pPr marL="800100" lvl="1" indent="-342900">
              <a:lnSpc>
                <a:spcPct val="100000"/>
              </a:lnSpc>
              <a:buFont typeface="Arial" panose="020B0604020202020204" pitchFamily="34" charset="0"/>
              <a:buChar char="•"/>
            </a:pPr>
            <a:r>
              <a:rPr lang="en-US" sz="2000" b="0" i="0" dirty="0">
                <a:solidFill>
                  <a:srgbClr val="000000"/>
                </a:solidFill>
                <a:latin typeface="Times New Roman"/>
                <a:ea typeface="Tahoma"/>
                <a:cs typeface="Tahoma"/>
              </a:rPr>
              <a:t>Ranks each job based on survey inputs</a:t>
            </a:r>
          </a:p>
          <a:p>
            <a:pPr marL="342900" indent="-342900">
              <a:lnSpc>
                <a:spcPct val="100000"/>
              </a:lnSpc>
              <a:buFont typeface="Arial" panose="020B0604020202020204" pitchFamily="34" charset="0"/>
              <a:buChar char="•"/>
            </a:pPr>
            <a:r>
              <a:rPr lang="en-US" sz="2000" b="1" i="0" dirty="0">
                <a:solidFill>
                  <a:srgbClr val="000000"/>
                </a:solidFill>
                <a:latin typeface="Times New Roman"/>
                <a:ea typeface="Tahoma"/>
                <a:cs typeface="Tahoma"/>
              </a:rPr>
              <a:t>Career Exploration Module (CEM)</a:t>
            </a:r>
          </a:p>
          <a:p>
            <a:pPr marL="800100" lvl="1" indent="-342900">
              <a:lnSpc>
                <a:spcPct val="100000"/>
              </a:lnSpc>
              <a:buFont typeface="Arial" panose="020B0604020202020204" pitchFamily="34" charset="0"/>
              <a:buChar char="•"/>
            </a:pPr>
            <a:r>
              <a:rPr lang="en-US" sz="2000" b="0" i="0" dirty="0">
                <a:solidFill>
                  <a:srgbClr val="000000"/>
                </a:solidFill>
                <a:latin typeface="Times New Roman"/>
                <a:ea typeface="Tahoma"/>
                <a:cs typeface="Tahoma"/>
              </a:rPr>
              <a:t>Great tool when conducting conversion </a:t>
            </a:r>
            <a:r>
              <a:rPr lang="en-US" dirty="0">
                <a:solidFill>
                  <a:srgbClr val="000000"/>
                </a:solidFill>
                <a:latin typeface="Times New Roman"/>
                <a:ea typeface="Tahoma"/>
                <a:cs typeface="Tahoma"/>
              </a:rPr>
              <a:t>CDBs</a:t>
            </a:r>
            <a:endParaRPr lang="en-US" sz="2000" b="0" i="0" dirty="0">
              <a:solidFill>
                <a:srgbClr val="000000"/>
              </a:solidFill>
              <a:latin typeface="Times New Roman"/>
              <a:ea typeface="Tahoma"/>
              <a:cs typeface="Tahoma"/>
            </a:endParaRPr>
          </a:p>
          <a:p>
            <a:pPr marL="800100" lvl="1" indent="-342900">
              <a:lnSpc>
                <a:spcPct val="100000"/>
              </a:lnSpc>
              <a:buFont typeface="Arial" panose="020B0604020202020204" pitchFamily="34" charset="0"/>
              <a:buChar char="•"/>
            </a:pPr>
            <a:r>
              <a:rPr lang="en-US" sz="2000" b="0" i="0" dirty="0">
                <a:solidFill>
                  <a:srgbClr val="000000"/>
                </a:solidFill>
                <a:latin typeface="Times New Roman"/>
                <a:ea typeface="Tahoma"/>
                <a:cs typeface="Tahoma"/>
              </a:rPr>
              <a:t>Allows counselors to identify and explain why a Sailor did not qualify for a particular rate</a:t>
            </a:r>
          </a:p>
          <a:p>
            <a:pPr marL="342900" indent="-342900">
              <a:lnSpc>
                <a:spcPct val="100000"/>
              </a:lnSpc>
              <a:buFont typeface="Arial" panose="020B0604020202020204" pitchFamily="34" charset="0"/>
              <a:buChar char="•"/>
            </a:pPr>
            <a:r>
              <a:rPr lang="en-US" sz="2000" b="1" i="0" dirty="0">
                <a:solidFill>
                  <a:srgbClr val="000000"/>
                </a:solidFill>
                <a:latin typeface="Times New Roman"/>
                <a:ea typeface="Tahoma"/>
                <a:cs typeface="Tahoma"/>
              </a:rPr>
              <a:t>CWAY Sailor Self-Service</a:t>
            </a:r>
          </a:p>
          <a:p>
            <a:pPr marL="800100" lvl="1" indent="-342900">
              <a:lnSpc>
                <a:spcPct val="100000"/>
              </a:lnSpc>
              <a:buFont typeface="Arial" panose="020B0604020202020204" pitchFamily="34" charset="0"/>
              <a:buChar char="•"/>
            </a:pPr>
            <a:r>
              <a:rPr lang="en-US" sz="2000" b="0" i="0" dirty="0">
                <a:solidFill>
                  <a:srgbClr val="000000"/>
                </a:solidFill>
                <a:latin typeface="Times New Roman"/>
                <a:ea typeface="Tahoma"/>
                <a:cs typeface="Tahoma"/>
              </a:rPr>
              <a:t>Sailors can access JOIN results and CEM (after being qualified)</a:t>
            </a:r>
          </a:p>
          <a:p>
            <a:pPr marL="800100" lvl="1" indent="-342900">
              <a:lnSpc>
                <a:spcPct val="100000"/>
              </a:lnSpc>
              <a:buFont typeface="Arial" panose="020B0604020202020204" pitchFamily="34" charset="0"/>
              <a:buChar char="•"/>
            </a:pPr>
            <a:r>
              <a:rPr lang="en-US" sz="2000" b="0" i="0" dirty="0">
                <a:solidFill>
                  <a:srgbClr val="000000"/>
                </a:solidFill>
                <a:latin typeface="Times New Roman"/>
                <a:ea typeface="Tahoma"/>
                <a:cs typeface="Tahoma"/>
              </a:rPr>
              <a:t>Tool for allowing Sailors their own access to see their career opportunities</a:t>
            </a:r>
          </a:p>
          <a:p>
            <a:pPr marL="800100" lvl="1" indent="-342900">
              <a:lnSpc>
                <a:spcPct val="100000"/>
              </a:lnSpc>
              <a:buFont typeface="Wingdings" panose="05000000000000000000" pitchFamily="2" charset="2"/>
              <a:buChar char="§"/>
            </a:pPr>
            <a:endParaRPr lang="en-US">
              <a:solidFill>
                <a:schemeClr val="accent3"/>
              </a:solidFill>
              <a:ea typeface="Tahoma"/>
              <a:cs typeface="Tahoma"/>
            </a:endParaRPr>
          </a:p>
          <a:p>
            <a:pPr marL="800100" lvl="1" indent="-342900">
              <a:lnSpc>
                <a:spcPct val="100000"/>
              </a:lnSpc>
              <a:buFont typeface="Wingdings" panose="05000000000000000000" pitchFamily="2" charset="2"/>
              <a:buChar char="§"/>
            </a:pPr>
            <a:endParaRPr lang="en-US">
              <a:solidFill>
                <a:schemeClr val="accent3"/>
              </a:solidFill>
              <a:ea typeface="Tahoma"/>
              <a:cs typeface="Tahoma"/>
            </a:endParaRPr>
          </a:p>
        </p:txBody>
      </p:sp>
      <p:sp>
        <p:nvSpPr>
          <p:cNvPr id="7" name="Title 1">
            <a:extLst>
              <a:ext uri="{FF2B5EF4-FFF2-40B4-BE49-F238E27FC236}">
                <a16:creationId xmlns:a16="http://schemas.microsoft.com/office/drawing/2014/main" id="{CE539533-9200-4143-BC74-BEFD9DBD9984}"/>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 Modules</a:t>
            </a:r>
          </a:p>
        </p:txBody>
      </p:sp>
    </p:spTree>
    <p:extLst>
      <p:ext uri="{BB962C8B-B14F-4D97-AF65-F5344CB8AC3E}">
        <p14:creationId xmlns:p14="http://schemas.microsoft.com/office/powerpoint/2010/main" val="2382313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76000"/>
          </a:blip>
          <a:stretch>
            <a:fillRect/>
          </a:stretch>
        </p:blipFill>
        <p:spPr>
          <a:xfrm>
            <a:off x="1927384" y="1298764"/>
            <a:ext cx="8337232" cy="4260471"/>
          </a:xfrm>
          <a:prstGeom prst="rect">
            <a:avLst/>
          </a:prstGeom>
          <a:ln w="12700">
            <a:solidFill>
              <a:schemeClr val="tx1"/>
            </a:solidFill>
          </a:ln>
        </p:spPr>
      </p:pic>
      <p:sp>
        <p:nvSpPr>
          <p:cNvPr id="7" name="Title 1">
            <a:extLst>
              <a:ext uri="{FF2B5EF4-FFF2-40B4-BE49-F238E27FC236}">
                <a16:creationId xmlns:a16="http://schemas.microsoft.com/office/drawing/2014/main" id="{1B84EC83-BD25-DE08-BF2E-7BAD61893A56}"/>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ea typeface="Calibri"/>
                <a:cs typeface="Times New Roman"/>
              </a:rPr>
              <a:t>Job Opportunities In the Navy</a:t>
            </a:r>
          </a:p>
          <a:p>
            <a:pPr algn="ctr"/>
            <a:r>
              <a:rPr lang="en-US" sz="2000" dirty="0">
                <a:solidFill>
                  <a:srgbClr val="000000"/>
                </a:solidFill>
                <a:latin typeface="Times New Roman"/>
                <a:ea typeface="Calibri"/>
                <a:cs typeface="Times New Roman"/>
              </a:rPr>
              <a:t>(JOIN) Survey</a:t>
            </a:r>
          </a:p>
        </p:txBody>
      </p:sp>
    </p:spTree>
    <p:extLst>
      <p:ext uri="{BB962C8B-B14F-4D97-AF65-F5344CB8AC3E}">
        <p14:creationId xmlns:p14="http://schemas.microsoft.com/office/powerpoint/2010/main" val="1908000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145BE-24F7-EF51-1A74-D1E6E3DC336B}"/>
              </a:ext>
            </a:extLst>
          </p:cNvPr>
          <p:cNvPicPr>
            <a:picLocks noChangeAspect="1"/>
          </p:cNvPicPr>
          <p:nvPr/>
        </p:nvPicPr>
        <p:blipFill>
          <a:blip r:embed="rId3">
            <a:alphaModFix amt="79000"/>
          </a:blip>
          <a:stretch>
            <a:fillRect/>
          </a:stretch>
        </p:blipFill>
        <p:spPr>
          <a:xfrm>
            <a:off x="2164770" y="1269594"/>
            <a:ext cx="7862460" cy="4318812"/>
          </a:xfrm>
          <a:prstGeom prst="rect">
            <a:avLst/>
          </a:prstGeom>
          <a:ln>
            <a:solidFill>
              <a:schemeClr val="tx1"/>
            </a:solidFill>
          </a:ln>
        </p:spPr>
      </p:pic>
      <p:sp>
        <p:nvSpPr>
          <p:cNvPr id="7" name="Title 1">
            <a:extLst>
              <a:ext uri="{FF2B5EF4-FFF2-40B4-BE49-F238E27FC236}">
                <a16:creationId xmlns:a16="http://schemas.microsoft.com/office/drawing/2014/main" id="{0EF38E48-A1F9-CA4E-77E6-BA85EF6CB25E}"/>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Career Exploration Module (CEM)</a:t>
            </a:r>
          </a:p>
        </p:txBody>
      </p:sp>
    </p:spTree>
    <p:extLst>
      <p:ext uri="{BB962C8B-B14F-4D97-AF65-F5344CB8AC3E}">
        <p14:creationId xmlns:p14="http://schemas.microsoft.com/office/powerpoint/2010/main" val="2482627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618B0-14A8-3E3B-03B7-80F51A978ABE}"/>
              </a:ext>
            </a:extLst>
          </p:cNvPr>
          <p:cNvSpPr/>
          <p:nvPr/>
        </p:nvSpPr>
        <p:spPr>
          <a:xfrm>
            <a:off x="2849563" y="3040063"/>
            <a:ext cx="960437" cy="793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D82A2AB-3F1A-70CB-B5BB-30C4AE256751}"/>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Self-Service</a:t>
            </a:r>
          </a:p>
        </p:txBody>
      </p:sp>
      <p:pic>
        <p:nvPicPr>
          <p:cNvPr id="15" name="Picture 14">
            <a:extLst>
              <a:ext uri="{FF2B5EF4-FFF2-40B4-BE49-F238E27FC236}">
                <a16:creationId xmlns:a16="http://schemas.microsoft.com/office/drawing/2014/main" id="{A5F89061-9B07-EB78-D8AF-08E447B3BEA2}"/>
              </a:ext>
            </a:extLst>
          </p:cNvPr>
          <p:cNvPicPr>
            <a:picLocks noChangeAspect="1"/>
          </p:cNvPicPr>
          <p:nvPr/>
        </p:nvPicPr>
        <p:blipFill>
          <a:blip r:embed="rId2"/>
          <a:stretch>
            <a:fillRect/>
          </a:stretch>
        </p:blipFill>
        <p:spPr>
          <a:xfrm>
            <a:off x="1983158" y="1410418"/>
            <a:ext cx="8203597" cy="4410309"/>
          </a:xfrm>
          <a:prstGeom prst="rect">
            <a:avLst/>
          </a:prstGeom>
        </p:spPr>
      </p:pic>
    </p:spTree>
    <p:extLst>
      <p:ext uri="{BB962C8B-B14F-4D97-AF65-F5344CB8AC3E}">
        <p14:creationId xmlns:p14="http://schemas.microsoft.com/office/powerpoint/2010/main" val="1352232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6B504319-97F2-61DE-0D46-4B42FF629EBF}"/>
              </a:ext>
            </a:extLst>
          </p:cNvPr>
          <p:cNvPicPr>
            <a:picLocks noGrp="1" noChangeAspect="1"/>
          </p:cNvPicPr>
          <p:nvPr>
            <p:ph idx="1"/>
          </p:nvPr>
        </p:nvPicPr>
        <p:blipFill>
          <a:blip r:embed="rId2">
            <a:alphaModFix amt="83000"/>
          </a:blip>
          <a:srcRect t="13609" r="85917" b="65089"/>
          <a:stretch/>
        </p:blipFill>
        <p:spPr>
          <a:xfrm>
            <a:off x="3667511" y="2190749"/>
            <a:ext cx="2198550" cy="1182772"/>
          </a:xfrm>
          <a:ln w="28575">
            <a:solidFill>
              <a:schemeClr val="tx1"/>
            </a:solidFill>
          </a:ln>
        </p:spPr>
      </p:pic>
      <p:pic>
        <p:nvPicPr>
          <p:cNvPr id="8" name="Picture 7">
            <a:extLst>
              <a:ext uri="{FF2B5EF4-FFF2-40B4-BE49-F238E27FC236}">
                <a16:creationId xmlns:a16="http://schemas.microsoft.com/office/drawing/2014/main" id="{7705A8CF-DC70-EC92-2DBB-99FD026FE07E}"/>
              </a:ext>
            </a:extLst>
          </p:cNvPr>
          <p:cNvPicPr>
            <a:picLocks noChangeAspect="1"/>
          </p:cNvPicPr>
          <p:nvPr/>
        </p:nvPicPr>
        <p:blipFill>
          <a:blip r:embed="rId3">
            <a:alphaModFix amt="83000"/>
          </a:blip>
          <a:srcRect t="12405" r="90269" b="75949"/>
          <a:stretch/>
        </p:blipFill>
        <p:spPr>
          <a:xfrm>
            <a:off x="1295400" y="1143001"/>
            <a:ext cx="2374082" cy="976637"/>
          </a:xfrm>
          <a:prstGeom prst="rect">
            <a:avLst/>
          </a:prstGeom>
          <a:ln w="28575">
            <a:solidFill>
              <a:schemeClr val="tx1"/>
            </a:solidFill>
          </a:ln>
        </p:spPr>
      </p:pic>
      <p:pic>
        <p:nvPicPr>
          <p:cNvPr id="9" name="Picture 8">
            <a:extLst>
              <a:ext uri="{FF2B5EF4-FFF2-40B4-BE49-F238E27FC236}">
                <a16:creationId xmlns:a16="http://schemas.microsoft.com/office/drawing/2014/main" id="{3A2B3CFE-E409-C7D9-AA39-059D86A7210B}"/>
              </a:ext>
            </a:extLst>
          </p:cNvPr>
          <p:cNvPicPr>
            <a:picLocks noChangeAspect="1"/>
          </p:cNvPicPr>
          <p:nvPr/>
        </p:nvPicPr>
        <p:blipFill>
          <a:blip r:embed="rId4">
            <a:alphaModFix amt="83000"/>
          </a:blip>
          <a:srcRect l="10513" t="12373" r="78975" b="73418"/>
          <a:stretch/>
        </p:blipFill>
        <p:spPr>
          <a:xfrm>
            <a:off x="5867400" y="3429000"/>
            <a:ext cx="2270970" cy="1072963"/>
          </a:xfrm>
          <a:prstGeom prst="rect">
            <a:avLst/>
          </a:prstGeom>
          <a:ln w="28575">
            <a:solidFill>
              <a:schemeClr val="tx1"/>
            </a:solidFill>
          </a:ln>
        </p:spPr>
      </p:pic>
      <p:pic>
        <p:nvPicPr>
          <p:cNvPr id="10" name="Picture 9">
            <a:extLst>
              <a:ext uri="{FF2B5EF4-FFF2-40B4-BE49-F238E27FC236}">
                <a16:creationId xmlns:a16="http://schemas.microsoft.com/office/drawing/2014/main" id="{EA799D08-AA15-21A1-94AE-BA65BE0BFC08}"/>
              </a:ext>
            </a:extLst>
          </p:cNvPr>
          <p:cNvPicPr>
            <a:picLocks noChangeAspect="1"/>
          </p:cNvPicPr>
          <p:nvPr/>
        </p:nvPicPr>
        <p:blipFill>
          <a:blip r:embed="rId5">
            <a:alphaModFix amt="83000"/>
          </a:blip>
          <a:srcRect l="14509" t="13671" r="77672" b="75190"/>
          <a:stretch/>
        </p:blipFill>
        <p:spPr>
          <a:xfrm>
            <a:off x="8177213" y="4501569"/>
            <a:ext cx="2302506" cy="1119498"/>
          </a:xfrm>
          <a:prstGeom prst="rect">
            <a:avLst/>
          </a:prstGeom>
          <a:ln w="28575">
            <a:solidFill>
              <a:schemeClr val="tx1"/>
            </a:solidFill>
          </a:ln>
        </p:spPr>
      </p:pic>
      <p:sp>
        <p:nvSpPr>
          <p:cNvPr id="11" name="TextBox 10">
            <a:extLst>
              <a:ext uri="{FF2B5EF4-FFF2-40B4-BE49-F238E27FC236}">
                <a16:creationId xmlns:a16="http://schemas.microsoft.com/office/drawing/2014/main" id="{99778A96-3EFF-B215-5C14-D2C3E04F38EC}"/>
              </a:ext>
            </a:extLst>
          </p:cNvPr>
          <p:cNvSpPr txBox="1"/>
          <p:nvPr/>
        </p:nvSpPr>
        <p:spPr>
          <a:xfrm>
            <a:off x="6134264" y="1610542"/>
            <a:ext cx="2055812" cy="1015663"/>
          </a:xfrm>
          <a:prstGeom prst="rect">
            <a:avLst/>
          </a:prstGeom>
          <a:noFill/>
          <a:ln w="28575">
            <a:solidFill>
              <a:srgbClr val="FF66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0" i="0" dirty="0">
                <a:solidFill>
                  <a:srgbClr val="000000"/>
                </a:solidFill>
                <a:latin typeface="Times New Roman"/>
                <a:ea typeface="Tahoma"/>
                <a:cs typeface="Tahoma"/>
              </a:rPr>
              <a:t>Sailors always have access to this information</a:t>
            </a:r>
            <a:endParaRPr lang="en-US" dirty="0">
              <a:solidFill>
                <a:schemeClr val="accent1"/>
              </a:solidFill>
              <a:latin typeface="Times New Roman"/>
            </a:endParaRPr>
          </a:p>
        </p:txBody>
      </p:sp>
      <p:sp>
        <p:nvSpPr>
          <p:cNvPr id="12" name="TextBox 11">
            <a:extLst>
              <a:ext uri="{FF2B5EF4-FFF2-40B4-BE49-F238E27FC236}">
                <a16:creationId xmlns:a16="http://schemas.microsoft.com/office/drawing/2014/main" id="{3319ADA2-4518-DBA4-EDE0-EF02946813DF}"/>
              </a:ext>
            </a:extLst>
          </p:cNvPr>
          <p:cNvSpPr txBox="1"/>
          <p:nvPr/>
        </p:nvSpPr>
        <p:spPr>
          <a:xfrm>
            <a:off x="2802704" y="3790069"/>
            <a:ext cx="2461308" cy="1323439"/>
          </a:xfrm>
          <a:prstGeom prst="rect">
            <a:avLst/>
          </a:prstGeom>
          <a:noFill/>
          <a:ln w="28575">
            <a:solidFill>
              <a:srgbClr val="FF66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0" i="0" dirty="0">
                <a:solidFill>
                  <a:srgbClr val="000000"/>
                </a:solidFill>
                <a:latin typeface="Times New Roman"/>
                <a:ea typeface="Tahoma"/>
                <a:cs typeface="Tahoma"/>
              </a:rPr>
              <a:t>Great for lateral conversions and SELRES conversions opportunities</a:t>
            </a:r>
            <a:endParaRPr lang="en-US" dirty="0">
              <a:solidFill>
                <a:srgbClr val="000000"/>
              </a:solidFill>
              <a:latin typeface="Times New Roman"/>
            </a:endParaRPr>
          </a:p>
        </p:txBody>
      </p:sp>
      <p:cxnSp>
        <p:nvCxnSpPr>
          <p:cNvPr id="13" name="Straight Arrow Connector 12">
            <a:extLst>
              <a:ext uri="{FF2B5EF4-FFF2-40B4-BE49-F238E27FC236}">
                <a16:creationId xmlns:a16="http://schemas.microsoft.com/office/drawing/2014/main" id="{F3DD8C0A-4147-C581-10DE-DC221C30E20D}"/>
              </a:ext>
            </a:extLst>
          </p:cNvPr>
          <p:cNvCxnSpPr/>
          <p:nvPr/>
        </p:nvCxnSpPr>
        <p:spPr>
          <a:xfrm flipV="1">
            <a:off x="4065586" y="3300409"/>
            <a:ext cx="468312" cy="50800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1B8DB19-12EF-D591-CB51-6D37A4AADB2A}"/>
              </a:ext>
            </a:extLst>
          </p:cNvPr>
          <p:cNvSpPr txBox="1"/>
          <p:nvPr/>
        </p:nvSpPr>
        <p:spPr>
          <a:xfrm>
            <a:off x="8966856" y="2994677"/>
            <a:ext cx="2104070" cy="1015663"/>
          </a:xfrm>
          <a:prstGeom prst="rect">
            <a:avLst/>
          </a:prstGeom>
          <a:noFill/>
          <a:ln w="28575">
            <a:solidFill>
              <a:srgbClr val="FF66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0" i="0" dirty="0">
                <a:solidFill>
                  <a:srgbClr val="000000"/>
                </a:solidFill>
                <a:latin typeface="Times New Roman"/>
                <a:ea typeface="Tahoma"/>
                <a:cs typeface="Tahoma"/>
              </a:rPr>
              <a:t>Great for PACT Sailors and Sailors looking to convert</a:t>
            </a:r>
          </a:p>
        </p:txBody>
      </p:sp>
      <p:cxnSp>
        <p:nvCxnSpPr>
          <p:cNvPr id="15" name="Straight Arrow Connector 14">
            <a:extLst>
              <a:ext uri="{FF2B5EF4-FFF2-40B4-BE49-F238E27FC236}">
                <a16:creationId xmlns:a16="http://schemas.microsoft.com/office/drawing/2014/main" id="{02285FDE-FBAC-938E-B18C-3A100B06B37F}"/>
              </a:ext>
            </a:extLst>
          </p:cNvPr>
          <p:cNvCxnSpPr/>
          <p:nvPr/>
        </p:nvCxnSpPr>
        <p:spPr>
          <a:xfrm flipH="1">
            <a:off x="9002713" y="4001175"/>
            <a:ext cx="610053" cy="464912"/>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51D18BC-77CC-EEB9-61C0-A4ED81F7BEBB}"/>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Self-Service</a:t>
            </a:r>
          </a:p>
        </p:txBody>
      </p:sp>
    </p:spTree>
    <p:extLst>
      <p:ext uri="{BB962C8B-B14F-4D97-AF65-F5344CB8AC3E}">
        <p14:creationId xmlns:p14="http://schemas.microsoft.com/office/powerpoint/2010/main" val="1733694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2B20D-5254-AA5F-12F3-01282CCAA291}"/>
              </a:ext>
            </a:extLst>
          </p:cNvPr>
          <p:cNvSpPr>
            <a:spLocks noGrp="1"/>
          </p:cNvSpPr>
          <p:nvPr>
            <p:ph idx="1"/>
          </p:nvPr>
        </p:nvSpPr>
        <p:spPr>
          <a:xfrm>
            <a:off x="1066800" y="1260757"/>
            <a:ext cx="10058400" cy="4101350"/>
          </a:xfrm>
        </p:spPr>
        <p:txBody>
          <a:bodyPr vert="horz" lIns="91440" tIns="45720" rIns="91440" bIns="45720" numCol="2" rtlCol="0" anchor="t">
            <a:noAutofit/>
          </a:bodyPr>
          <a:lstStyle/>
          <a:p>
            <a:pPr marL="0" indent="0">
              <a:lnSpc>
                <a:spcPct val="120000"/>
              </a:lnSpc>
              <a:buNone/>
            </a:pPr>
            <a:r>
              <a:rPr lang="en-US" sz="2000" b="1" i="0" dirty="0">
                <a:solidFill>
                  <a:srgbClr val="000000"/>
                </a:solidFill>
                <a:latin typeface="Times New Roman"/>
                <a:ea typeface="Tahoma"/>
                <a:cs typeface="Tahoma"/>
              </a:rPr>
              <a:t>Platform/Command specific:</a:t>
            </a:r>
            <a:endParaRPr lang="en-US" sz="2000" b="1">
              <a:latin typeface="Times New Roman"/>
              <a:ea typeface="Tahoma"/>
              <a:cs typeface="Tahoma"/>
            </a:endParaRPr>
          </a:p>
          <a:p>
            <a:pPr indent="0">
              <a:lnSpc>
                <a:spcPct val="120000"/>
              </a:lnSpc>
            </a:pPr>
            <a:r>
              <a:rPr lang="en-US" sz="2000" b="0" i="0" dirty="0">
                <a:solidFill>
                  <a:srgbClr val="000000"/>
                </a:solidFill>
                <a:latin typeface="Times New Roman"/>
                <a:ea typeface="Tahoma"/>
                <a:cs typeface="Tahoma"/>
              </a:rPr>
              <a:t>Gain access to CWAY to complete the following:</a:t>
            </a:r>
            <a:endParaRPr lang="en-US" sz="2000" b="0" i="0">
              <a:solidFill>
                <a:srgbClr val="000000"/>
              </a:solidFill>
              <a:latin typeface="Times New Roman"/>
              <a:ea typeface="Tahoma"/>
              <a:cs typeface="Tahoma"/>
            </a:endParaRPr>
          </a:p>
          <a:p>
            <a:pPr lvl="1" indent="0">
              <a:lnSpc>
                <a:spcPct val="120000"/>
              </a:lnSpc>
            </a:pPr>
            <a:r>
              <a:rPr lang="en-US" sz="2000" b="0" i="0" dirty="0">
                <a:solidFill>
                  <a:srgbClr val="000000"/>
                </a:solidFill>
                <a:latin typeface="Times New Roman"/>
                <a:ea typeface="Tahoma"/>
                <a:cs typeface="Tahoma"/>
              </a:rPr>
              <a:t>Track when Sailors are approaching CWAY/PACT Marketplace window</a:t>
            </a:r>
            <a:endParaRPr lang="en-US" sz="2000" b="0" i="0">
              <a:solidFill>
                <a:srgbClr val="000000"/>
              </a:solidFill>
              <a:latin typeface="Times New Roman"/>
              <a:ea typeface="Tahoma"/>
              <a:cs typeface="Tahoma"/>
            </a:endParaRPr>
          </a:p>
          <a:p>
            <a:pPr lvl="1" indent="0">
              <a:lnSpc>
                <a:spcPct val="120000"/>
              </a:lnSpc>
            </a:pPr>
            <a:r>
              <a:rPr lang="en-US" sz="2000" b="0" i="0" dirty="0">
                <a:solidFill>
                  <a:srgbClr val="000000"/>
                </a:solidFill>
                <a:latin typeface="Times New Roman"/>
                <a:ea typeface="Tahoma"/>
                <a:cs typeface="Tahoma"/>
              </a:rPr>
              <a:t>Assist CCC in qualifying all members within Dept/Div</a:t>
            </a:r>
            <a:r>
              <a:rPr lang="en-US" sz="2000" dirty="0">
                <a:solidFill>
                  <a:srgbClr val="000000"/>
                </a:solidFill>
                <a:latin typeface="Times New Roman"/>
                <a:ea typeface="Tahoma"/>
                <a:cs typeface="Tahoma"/>
              </a:rPr>
              <a:t> using NAVPERS 1040/4</a:t>
            </a:r>
            <a:endParaRPr lang="en-US" sz="2000" b="0" i="0">
              <a:solidFill>
                <a:srgbClr val="000000"/>
              </a:solidFill>
              <a:latin typeface="Times New Roman"/>
              <a:ea typeface="Tahoma"/>
              <a:cs typeface="Tahoma"/>
            </a:endParaRPr>
          </a:p>
          <a:p>
            <a:pPr lvl="1" indent="0">
              <a:lnSpc>
                <a:spcPct val="120000"/>
              </a:lnSpc>
            </a:pPr>
            <a:r>
              <a:rPr lang="en-US" sz="2000" b="0" i="0" dirty="0">
                <a:solidFill>
                  <a:srgbClr val="000000"/>
                </a:solidFill>
                <a:latin typeface="Times New Roman"/>
                <a:ea typeface="Tahoma"/>
                <a:cs typeface="Tahoma"/>
              </a:rPr>
              <a:t>Give Sailors guidance for submitting OBLISERV request in MNA</a:t>
            </a:r>
            <a:endParaRPr lang="en-US" sz="2000" b="0" i="0">
              <a:solidFill>
                <a:srgbClr val="000000"/>
              </a:solidFill>
              <a:latin typeface="Times New Roman"/>
              <a:ea typeface="Tahoma"/>
              <a:cs typeface="Tahoma"/>
            </a:endParaRPr>
          </a:p>
          <a:p>
            <a:pPr lvl="1" indent="0">
              <a:lnSpc>
                <a:spcPct val="120000"/>
              </a:lnSpc>
            </a:pPr>
            <a:r>
              <a:rPr lang="en-US" sz="2000" b="0" i="0" dirty="0">
                <a:solidFill>
                  <a:srgbClr val="000000"/>
                </a:solidFill>
                <a:latin typeface="Times New Roman"/>
                <a:ea typeface="Tahoma"/>
                <a:cs typeface="Tahoma"/>
              </a:rPr>
              <a:t>Assist CCC with updating career intentions in CWAY</a:t>
            </a:r>
            <a:endParaRPr lang="en-US" sz="2000" b="0" i="0">
              <a:solidFill>
                <a:srgbClr val="000000"/>
              </a:solidFill>
              <a:latin typeface="Times New Roman"/>
              <a:ea typeface="Tahoma"/>
              <a:cs typeface="Tahoma"/>
            </a:endParaRPr>
          </a:p>
          <a:p>
            <a:pPr lvl="1" indent="0">
              <a:lnSpc>
                <a:spcPct val="120000"/>
              </a:lnSpc>
              <a:buNone/>
            </a:pPr>
            <a:endParaRPr lang="en-US" sz="2000" b="0" i="0" dirty="0">
              <a:solidFill>
                <a:srgbClr val="000000"/>
              </a:solidFill>
              <a:latin typeface="Times New Roman"/>
              <a:ea typeface="Tahoma"/>
              <a:cs typeface="Tahoma"/>
            </a:endParaRPr>
          </a:p>
          <a:p>
            <a:pPr lvl="1" indent="0">
              <a:lnSpc>
                <a:spcPct val="120000"/>
              </a:lnSpc>
            </a:pPr>
            <a:r>
              <a:rPr lang="en-US" sz="2000" b="0" i="0" dirty="0">
                <a:solidFill>
                  <a:srgbClr val="000000"/>
                </a:solidFill>
                <a:latin typeface="Times New Roman"/>
                <a:ea typeface="Tahoma"/>
                <a:cs typeface="Tahoma"/>
              </a:rPr>
              <a:t>Communicate with CCC if/when career intentions change</a:t>
            </a:r>
            <a:endParaRPr lang="en-US" sz="2000" b="0" i="0">
              <a:solidFill>
                <a:srgbClr val="000000"/>
              </a:solidFill>
              <a:latin typeface="Times New Roman"/>
              <a:ea typeface="Tahoma"/>
              <a:cs typeface="Tahoma"/>
            </a:endParaRPr>
          </a:p>
          <a:p>
            <a:pPr lvl="1" indent="0">
              <a:lnSpc>
                <a:spcPct val="120000"/>
              </a:lnSpc>
            </a:pPr>
            <a:r>
              <a:rPr lang="en-US" sz="2000" b="0" i="0" dirty="0">
                <a:solidFill>
                  <a:srgbClr val="000000"/>
                </a:solidFill>
                <a:latin typeface="Times New Roman"/>
                <a:ea typeface="Tahoma"/>
                <a:cs typeface="Tahoma"/>
              </a:rPr>
              <a:t>Properly report/document CWAY applications entered on each monthly report</a:t>
            </a:r>
            <a:endParaRPr lang="en-US" sz="2000" b="0" i="0">
              <a:solidFill>
                <a:srgbClr val="000000"/>
              </a:solidFill>
              <a:latin typeface="Times New Roman"/>
              <a:ea typeface="Tahoma"/>
              <a:cs typeface="Tahoma"/>
            </a:endParaRPr>
          </a:p>
          <a:p>
            <a:pPr lvl="1" indent="0">
              <a:lnSpc>
                <a:spcPct val="120000"/>
              </a:lnSpc>
            </a:pPr>
            <a:r>
              <a:rPr lang="en-US" sz="2000" b="0" i="0" dirty="0">
                <a:solidFill>
                  <a:srgbClr val="000000"/>
                </a:solidFill>
                <a:latin typeface="Times New Roman"/>
                <a:ea typeface="Tahoma"/>
                <a:cs typeface="Tahoma"/>
              </a:rPr>
              <a:t>Know how to help members navigate through functions in CWAY Sailor Self-Service</a:t>
            </a:r>
          </a:p>
          <a:p>
            <a:pPr lvl="1" indent="0">
              <a:lnSpc>
                <a:spcPct val="120000"/>
              </a:lnSpc>
              <a:buNone/>
            </a:pPr>
            <a:endParaRPr lang="en-US" sz="2000" b="0" i="0">
              <a:solidFill>
                <a:srgbClr val="000000"/>
              </a:solidFill>
              <a:latin typeface="Calibri"/>
              <a:ea typeface="Tahoma"/>
              <a:cs typeface="Tahoma"/>
            </a:endParaRPr>
          </a:p>
          <a:p>
            <a:pPr marL="457200" lvl="1" indent="0">
              <a:lnSpc>
                <a:spcPct val="120000"/>
              </a:lnSpc>
              <a:buNone/>
            </a:pPr>
            <a:endParaRPr lang="en-US" sz="1700">
              <a:solidFill>
                <a:srgbClr val="FFFF00"/>
              </a:solidFill>
              <a:ea typeface="Tahoma"/>
              <a:cs typeface="Tahoma"/>
            </a:endParaRPr>
          </a:p>
          <a:p>
            <a:pPr lvl="1" indent="0">
              <a:lnSpc>
                <a:spcPct val="120000"/>
              </a:lnSpc>
            </a:pPr>
            <a:endParaRPr lang="en-US" sz="1700">
              <a:solidFill>
                <a:srgbClr val="FFFF00"/>
              </a:solidFill>
              <a:ea typeface="Tahoma"/>
              <a:cs typeface="Tahoma"/>
            </a:endParaRPr>
          </a:p>
          <a:p>
            <a:pPr lvl="1" indent="0">
              <a:lnSpc>
                <a:spcPct val="120000"/>
              </a:lnSpc>
            </a:pPr>
            <a:endParaRPr lang="en-US" sz="1700">
              <a:solidFill>
                <a:srgbClr val="FFFF00"/>
              </a:solidFill>
              <a:ea typeface="Tahoma"/>
              <a:cs typeface="Tahoma"/>
            </a:endParaRPr>
          </a:p>
        </p:txBody>
      </p:sp>
      <p:sp>
        <p:nvSpPr>
          <p:cNvPr id="7" name="Title 1">
            <a:extLst>
              <a:ext uri="{FF2B5EF4-FFF2-40B4-BE49-F238E27FC236}">
                <a16:creationId xmlns:a16="http://schemas.microsoft.com/office/drawing/2014/main" id="{E87E2C6D-B5D2-C6A2-A3DA-B285447684DF}"/>
              </a:ext>
            </a:extLst>
          </p:cNvPr>
          <p:cNvSpPr txBox="1">
            <a:spLocks/>
          </p:cNvSpPr>
          <p:nvPr/>
        </p:nvSpPr>
        <p:spPr>
          <a:xfrm>
            <a:off x="-10373"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CAREER WAYPOINTS </a:t>
            </a:r>
            <a:endParaRPr lang="en-US" sz="2000" dirty="0">
              <a:solidFill>
                <a:srgbClr val="000000"/>
              </a:solidFill>
              <a:latin typeface="Times New Roman"/>
              <a:ea typeface="Calibri"/>
              <a:cs typeface="Times New Roman"/>
            </a:endParaRPr>
          </a:p>
          <a:p>
            <a:pPr algn="ctr"/>
            <a:r>
              <a:rPr lang="en-US" sz="2000" dirty="0">
                <a:solidFill>
                  <a:srgbClr val="000000"/>
                </a:solidFill>
                <a:latin typeface="Times New Roman"/>
                <a:ea typeface="Calibri"/>
                <a:cs typeface="Times New Roman"/>
              </a:rPr>
              <a:t>Dept/Div CC Responsibilities</a:t>
            </a:r>
          </a:p>
        </p:txBody>
      </p:sp>
    </p:spTree>
    <p:extLst>
      <p:ext uri="{BB962C8B-B14F-4D97-AF65-F5344CB8AC3E}">
        <p14:creationId xmlns:p14="http://schemas.microsoft.com/office/powerpoint/2010/main" val="1925098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3C01-961C-6138-B2BA-FCFE28B6BBDD}"/>
              </a:ext>
            </a:extLst>
          </p:cNvPr>
          <p:cNvSpPr>
            <a:spLocks noGrp="1"/>
          </p:cNvSpPr>
          <p:nvPr>
            <p:ph type="title"/>
          </p:nvPr>
        </p:nvSpPr>
        <p:spPr>
          <a:xfrm>
            <a:off x="-2627" y="5118"/>
            <a:ext cx="12105289" cy="1338700"/>
          </a:xfrm>
        </p:spPr>
        <p:txBody>
          <a:bodyPr>
            <a:normAutofit/>
          </a:bodyPr>
          <a:lstStyle/>
          <a:p>
            <a:pPr algn="ctr"/>
            <a:r>
              <a:rPr lang="en-US" sz="3200" b="1" i="0" dirty="0">
                <a:solidFill>
                  <a:srgbClr val="000000"/>
                </a:solidFill>
                <a:latin typeface="Times New Roman"/>
                <a:ea typeface="Tahoma"/>
                <a:cs typeface="Tahoma"/>
              </a:rPr>
              <a:t>Knowledge Check</a:t>
            </a:r>
            <a:endParaRPr lang="en-US" sz="3200" b="1" dirty="0">
              <a:latin typeface="Times New Roman"/>
            </a:endParaRPr>
          </a:p>
        </p:txBody>
      </p:sp>
      <p:sp>
        <p:nvSpPr>
          <p:cNvPr id="3" name="Content Placeholder 2">
            <a:extLst>
              <a:ext uri="{FF2B5EF4-FFF2-40B4-BE49-F238E27FC236}">
                <a16:creationId xmlns:a16="http://schemas.microsoft.com/office/drawing/2014/main" id="{47BA2603-C5F1-5EFE-FAEE-143BD9C9227D}"/>
              </a:ext>
            </a:extLst>
          </p:cNvPr>
          <p:cNvSpPr>
            <a:spLocks noGrp="1"/>
          </p:cNvSpPr>
          <p:nvPr>
            <p:ph idx="1"/>
          </p:nvPr>
        </p:nvSpPr>
        <p:spPr/>
        <p:txBody>
          <a:bodyPr vert="horz" lIns="91440" tIns="45720" rIns="91440" bIns="45720" rtlCol="0" anchor="t">
            <a:normAutofit/>
          </a:bodyPr>
          <a:lstStyle/>
          <a:p>
            <a:pPr marL="514350" indent="-514350">
              <a:lnSpc>
                <a:spcPct val="110000"/>
              </a:lnSpc>
              <a:buAutoNum type="arabicPeriod"/>
            </a:pPr>
            <a:r>
              <a:rPr lang="en-US" sz="2000" b="0" i="0" dirty="0">
                <a:solidFill>
                  <a:srgbClr val="000000"/>
                </a:solidFill>
                <a:latin typeface="Times New Roman"/>
                <a:ea typeface="Tahoma"/>
                <a:cs typeface="Tahoma"/>
              </a:rPr>
              <a:t>Which paygrades require CO's recommendation for retention to apply for OBLISERV in MNA?</a:t>
            </a:r>
          </a:p>
          <a:p>
            <a:pPr marL="514350" indent="-514350">
              <a:lnSpc>
                <a:spcPct val="110000"/>
              </a:lnSpc>
              <a:buAutoNum type="arabicPeriod"/>
            </a:pPr>
            <a:r>
              <a:rPr lang="en-US" sz="2000" b="0" i="0" dirty="0">
                <a:solidFill>
                  <a:srgbClr val="000000"/>
                </a:solidFill>
                <a:latin typeface="Times New Roman"/>
                <a:ea typeface="Tahoma"/>
                <a:cs typeface="Tahoma"/>
              </a:rPr>
              <a:t>What is the submission window for a Sailor to apply for TRP?</a:t>
            </a:r>
          </a:p>
          <a:p>
            <a:pPr marL="514350" indent="-514350">
              <a:lnSpc>
                <a:spcPct val="110000"/>
              </a:lnSpc>
              <a:buAutoNum type="arabicPeriod"/>
            </a:pPr>
            <a:r>
              <a:rPr lang="en-US" sz="2000" b="0" i="0" dirty="0">
                <a:solidFill>
                  <a:srgbClr val="000000"/>
                </a:solidFill>
                <a:latin typeface="Times New Roman"/>
                <a:ea typeface="Tahoma"/>
                <a:cs typeface="Tahoma"/>
              </a:rPr>
              <a:t>What status would the CCC choose if a PACT sailor wanted to remain at their current command?</a:t>
            </a:r>
          </a:p>
          <a:p>
            <a:pPr marL="514350" indent="-514350">
              <a:lnSpc>
                <a:spcPct val="110000"/>
              </a:lnSpc>
              <a:buAutoNum type="arabicPeriod"/>
            </a:pPr>
            <a:r>
              <a:rPr lang="en-US" sz="2000" b="0" i="0" dirty="0">
                <a:solidFill>
                  <a:srgbClr val="000000"/>
                </a:solidFill>
                <a:latin typeface="Times New Roman"/>
                <a:ea typeface="Tahoma"/>
                <a:cs typeface="Tahoma"/>
              </a:rPr>
              <a:t>What 3 modules can Sailor's access in CWAY for more knowledge on career opportunities?</a:t>
            </a:r>
          </a:p>
        </p:txBody>
      </p:sp>
    </p:spTree>
    <p:extLst>
      <p:ext uri="{BB962C8B-B14F-4D97-AF65-F5344CB8AC3E}">
        <p14:creationId xmlns:p14="http://schemas.microsoft.com/office/powerpoint/2010/main" val="23062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899765"/>
            <a:ext cx="10058400" cy="3508258"/>
          </a:xfrm>
        </p:spPr>
        <p:txBody>
          <a:bodyPr vert="horz" lIns="91440" tIns="45720" rIns="91440" bIns="45720" rtlCol="0" anchor="t">
            <a:normAutofit/>
          </a:bodyPr>
          <a:lstStyle/>
          <a:p>
            <a:pPr marL="0" indent="0">
              <a:lnSpc>
                <a:spcPct val="110000"/>
              </a:lnSpc>
              <a:spcBef>
                <a:spcPts val="300"/>
              </a:spcBef>
              <a:spcAft>
                <a:spcPts val="300"/>
              </a:spcAft>
              <a:buNone/>
            </a:pPr>
            <a:r>
              <a:rPr lang="en-US" sz="2000" b="1" dirty="0">
                <a:solidFill>
                  <a:srgbClr val="000000"/>
                </a:solidFill>
                <a:latin typeface="Times New Roman"/>
                <a:cs typeface="Times New Roman"/>
              </a:rPr>
              <a:t>CWAY PURPOSE: </a:t>
            </a:r>
          </a:p>
          <a:p>
            <a:pPr>
              <a:lnSpc>
                <a:spcPct val="110000"/>
              </a:lnSpc>
              <a:spcBef>
                <a:spcPts val="300"/>
              </a:spcBef>
              <a:spcAft>
                <a:spcPts val="300"/>
              </a:spcAft>
            </a:pPr>
            <a:r>
              <a:rPr lang="en-US" sz="2000" b="0" i="0" dirty="0">
                <a:solidFill>
                  <a:srgbClr val="000000"/>
                </a:solidFill>
                <a:latin typeface="Times New Roman"/>
                <a:cs typeface="Times New Roman"/>
              </a:rPr>
              <a:t>Controlling enlisted rating entry standards</a:t>
            </a:r>
            <a:endParaRPr lang="en-US" sz="2000" dirty="0">
              <a:latin typeface="Times New Roman"/>
              <a:ea typeface="Tahoma"/>
              <a:cs typeface="Times New Roman"/>
            </a:endParaRPr>
          </a:p>
          <a:p>
            <a:pPr>
              <a:lnSpc>
                <a:spcPct val="110000"/>
              </a:lnSpc>
              <a:spcBef>
                <a:spcPts val="300"/>
              </a:spcBef>
              <a:spcAft>
                <a:spcPts val="300"/>
              </a:spcAft>
            </a:pPr>
            <a:r>
              <a:rPr lang="en-US" sz="2000" b="0" i="0" dirty="0">
                <a:solidFill>
                  <a:srgbClr val="000000"/>
                </a:solidFill>
                <a:latin typeface="Times New Roman"/>
                <a:cs typeface="Times New Roman"/>
              </a:rPr>
              <a:t>Providing Sailor qualifications for My Navy Assignments (MNA) marketplace to best place Sailors into billets and/or conversion into desired rate</a:t>
            </a:r>
            <a:endParaRPr lang="en-US" sz="2000">
              <a:latin typeface="Times New Roman"/>
              <a:ea typeface="Tahoma"/>
              <a:cs typeface="Times New Roman"/>
            </a:endParaRPr>
          </a:p>
          <a:p>
            <a:pPr>
              <a:lnSpc>
                <a:spcPct val="110000"/>
              </a:lnSpc>
              <a:spcBef>
                <a:spcPts val="300"/>
              </a:spcBef>
              <a:spcAft>
                <a:spcPts val="300"/>
              </a:spcAft>
            </a:pPr>
            <a:r>
              <a:rPr lang="en-US" sz="2000" b="0" i="0" dirty="0">
                <a:solidFill>
                  <a:srgbClr val="000000"/>
                </a:solidFill>
                <a:latin typeface="Times New Roman"/>
                <a:ea typeface="Tahoma"/>
                <a:cs typeface="Tahoma"/>
              </a:rPr>
              <a:t>Execute all distribution and obligated service (OBLISERV) transactions </a:t>
            </a:r>
          </a:p>
        </p:txBody>
      </p:sp>
      <p:sp>
        <p:nvSpPr>
          <p:cNvPr id="7" name="Title 1">
            <a:extLst>
              <a:ext uri="{FF2B5EF4-FFF2-40B4-BE49-F238E27FC236}">
                <a16:creationId xmlns:a16="http://schemas.microsoft.com/office/drawing/2014/main" id="{4F649D6B-D9B3-3940-7914-A1D5A2692789}"/>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cs typeface="Times New Roman"/>
              </a:rPr>
              <a:t>(CWAY)</a:t>
            </a:r>
            <a:endParaRPr lang="en-US" sz="2800" i="0" dirty="0">
              <a:solidFill>
                <a:srgbClr val="000000"/>
              </a:solidFill>
              <a:latin typeface="Calibri"/>
              <a:ea typeface="Calibri"/>
              <a:cs typeface="Calibri"/>
            </a:endParaRPr>
          </a:p>
        </p:txBody>
      </p:sp>
    </p:spTree>
    <p:extLst>
      <p:ext uri="{BB962C8B-B14F-4D97-AF65-F5344CB8AC3E}">
        <p14:creationId xmlns:p14="http://schemas.microsoft.com/office/powerpoint/2010/main" val="1460149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 y="0"/>
            <a:ext cx="12186809" cy="1325563"/>
          </a:xfrm>
        </p:spPr>
        <p:txBody>
          <a:bodyPr>
            <a:normAutofit/>
          </a:bodyPr>
          <a:lstStyle/>
          <a:p>
            <a:pPr algn="ctr"/>
            <a:r>
              <a:rPr lang="en-US" sz="3200" b="1" i="0" dirty="0">
                <a:solidFill>
                  <a:srgbClr val="000000"/>
                </a:solidFill>
                <a:latin typeface="Times New Roman"/>
                <a:cs typeface="Times New Roman"/>
              </a:rPr>
              <a:t>Summary and Review</a:t>
            </a:r>
          </a:p>
        </p:txBody>
      </p:sp>
      <p:sp>
        <p:nvSpPr>
          <p:cNvPr id="3" name="Content Placeholder 2"/>
          <p:cNvSpPr>
            <a:spLocks noGrp="1"/>
          </p:cNvSpPr>
          <p:nvPr>
            <p:ph idx="1"/>
          </p:nvPr>
        </p:nvSpPr>
        <p:spPr>
          <a:xfrm>
            <a:off x="1066800" y="1332729"/>
            <a:ext cx="10058400" cy="4353076"/>
          </a:xfrm>
        </p:spPr>
        <p:txBody>
          <a:bodyPr vert="horz" lIns="91440" tIns="45720" rIns="91440" bIns="45720" rtlCol="0" anchor="t">
            <a:normAutofit/>
          </a:bodyPr>
          <a:lstStyle/>
          <a:p>
            <a:pPr>
              <a:lnSpc>
                <a:spcPct val="100000"/>
              </a:lnSpc>
            </a:pPr>
            <a:r>
              <a:rPr lang="en-US" sz="2000" b="0" i="0" dirty="0">
                <a:solidFill>
                  <a:srgbClr val="000000"/>
                </a:solidFill>
                <a:latin typeface="Times New Roman"/>
                <a:cs typeface="Times New Roman"/>
              </a:rPr>
              <a:t>In this lesson we discussed:</a:t>
            </a:r>
            <a:endParaRPr lang="en-US" sz="2000">
              <a:latin typeface="Times New Roman"/>
              <a:cs typeface="Times New Roman"/>
            </a:endParaRPr>
          </a:p>
          <a:p>
            <a:pPr lvl="1">
              <a:lnSpc>
                <a:spcPct val="100000"/>
              </a:lnSpc>
            </a:pPr>
            <a:r>
              <a:rPr lang="en-US" sz="2000" b="0" i="0" dirty="0">
                <a:solidFill>
                  <a:srgbClr val="000000"/>
                </a:solidFill>
                <a:latin typeface="Times New Roman"/>
                <a:cs typeface="Times New Roman"/>
              </a:rPr>
              <a:t>Purpose of Career Waypoints</a:t>
            </a:r>
            <a:endParaRPr lang="en-US" sz="2000">
              <a:latin typeface="Times New Roman"/>
              <a:ea typeface="Tahoma"/>
              <a:cs typeface="Times New Roman"/>
            </a:endParaRPr>
          </a:p>
          <a:p>
            <a:pPr lvl="1">
              <a:lnSpc>
                <a:spcPct val="100000"/>
              </a:lnSpc>
            </a:pPr>
            <a:r>
              <a:rPr lang="en-US" sz="2000" b="0" i="0" dirty="0">
                <a:solidFill>
                  <a:srgbClr val="000000"/>
                </a:solidFill>
                <a:latin typeface="Times New Roman"/>
                <a:cs typeface="Times New Roman"/>
              </a:rPr>
              <a:t>Personnel impacted by the Career Waypoints process</a:t>
            </a:r>
            <a:endParaRPr lang="en-US" sz="2000">
              <a:latin typeface="Times New Roman"/>
              <a:ea typeface="Tahoma"/>
              <a:cs typeface="Times New Roman"/>
            </a:endParaRPr>
          </a:p>
          <a:p>
            <a:pPr lvl="1">
              <a:lnSpc>
                <a:spcPct val="100000"/>
              </a:lnSpc>
            </a:pPr>
            <a:r>
              <a:rPr lang="en-US" sz="2000" b="0" i="0" dirty="0">
                <a:solidFill>
                  <a:srgbClr val="000000"/>
                </a:solidFill>
                <a:latin typeface="Times New Roman"/>
                <a:cs typeface="Times New Roman"/>
              </a:rPr>
              <a:t>Career Waypoints process</a:t>
            </a:r>
            <a:endParaRPr lang="en-US" sz="2000">
              <a:latin typeface="Times New Roman"/>
              <a:ea typeface="Tahoma"/>
              <a:cs typeface="Times New Roman"/>
            </a:endParaRPr>
          </a:p>
          <a:p>
            <a:pPr lvl="1">
              <a:lnSpc>
                <a:spcPct val="100000"/>
              </a:lnSpc>
            </a:pPr>
            <a:r>
              <a:rPr lang="en-US" sz="2000" b="0" i="0" dirty="0">
                <a:solidFill>
                  <a:srgbClr val="000000"/>
                </a:solidFill>
                <a:latin typeface="Times New Roman"/>
                <a:cs typeface="Times New Roman"/>
              </a:rPr>
              <a:t>Career Waypoints options provided to the Sailor</a:t>
            </a:r>
            <a:endParaRPr lang="en-US" sz="2000">
              <a:latin typeface="Times New Roman"/>
              <a:ea typeface="Tahoma"/>
              <a:cs typeface="Times New Roman"/>
            </a:endParaRPr>
          </a:p>
          <a:p>
            <a:pPr lvl="1">
              <a:lnSpc>
                <a:spcPct val="100000"/>
              </a:lnSpc>
            </a:pPr>
            <a:r>
              <a:rPr lang="en-US" sz="2000" b="0" i="0" dirty="0">
                <a:solidFill>
                  <a:srgbClr val="000000"/>
                </a:solidFill>
                <a:latin typeface="Times New Roman"/>
                <a:cs typeface="Times New Roman"/>
              </a:rPr>
              <a:t>Career Waypoints timeline requirements</a:t>
            </a:r>
            <a:endParaRPr lang="en-US" sz="2000">
              <a:latin typeface="Times New Roman"/>
              <a:ea typeface="Tahoma"/>
              <a:cs typeface="Times New Roman"/>
            </a:endParaRPr>
          </a:p>
          <a:p>
            <a:pPr lvl="1">
              <a:lnSpc>
                <a:spcPct val="100000"/>
              </a:lnSpc>
            </a:pPr>
            <a:r>
              <a:rPr lang="en-US" sz="2000" b="0" i="0" dirty="0">
                <a:solidFill>
                  <a:srgbClr val="000000"/>
                </a:solidFill>
                <a:latin typeface="Times New Roman"/>
                <a:cs typeface="Times New Roman"/>
              </a:rPr>
              <a:t>PACT Marketplace process</a:t>
            </a:r>
            <a:endParaRPr lang="en-US" sz="2000">
              <a:solidFill>
                <a:schemeClr val="accent3"/>
              </a:solidFill>
              <a:latin typeface="Times New Roman"/>
              <a:ea typeface="Tahoma"/>
              <a:cs typeface="Times New Roman"/>
            </a:endParaRPr>
          </a:p>
          <a:p>
            <a:pPr lvl="1">
              <a:lnSpc>
                <a:spcPct val="100000"/>
              </a:lnSpc>
            </a:pPr>
            <a:r>
              <a:rPr lang="en-US" sz="2000" b="0" i="0" dirty="0">
                <a:solidFill>
                  <a:srgbClr val="000000"/>
                </a:solidFill>
                <a:latin typeface="Times New Roman"/>
                <a:ea typeface="Tahoma"/>
                <a:cs typeface="Tahoma"/>
              </a:rPr>
              <a:t>Quota Validation</a:t>
            </a:r>
            <a:endParaRPr lang="en-US" sz="2000" b="0" i="0">
              <a:solidFill>
                <a:srgbClr val="000000"/>
              </a:solidFill>
              <a:latin typeface="Times New Roman"/>
              <a:ea typeface="Tahoma"/>
              <a:cs typeface="Tahoma"/>
            </a:endParaRPr>
          </a:p>
          <a:p>
            <a:pPr lvl="1">
              <a:lnSpc>
                <a:spcPct val="100000"/>
              </a:lnSpc>
            </a:pPr>
            <a:r>
              <a:rPr lang="en-US" sz="2000" b="0" i="0" dirty="0">
                <a:solidFill>
                  <a:srgbClr val="000000"/>
                </a:solidFill>
                <a:latin typeface="Times New Roman"/>
                <a:ea typeface="Tahoma"/>
                <a:cs typeface="Tahoma"/>
              </a:rPr>
              <a:t>TRP Program</a:t>
            </a:r>
            <a:endParaRPr lang="en-US" sz="2000" b="0" i="0">
              <a:solidFill>
                <a:srgbClr val="000000"/>
              </a:solidFill>
              <a:latin typeface="Times New Roman"/>
              <a:ea typeface="Tahoma"/>
              <a:cs typeface="Tahoma"/>
            </a:endParaRPr>
          </a:p>
          <a:p>
            <a:pPr lvl="1">
              <a:lnSpc>
                <a:spcPct val="100000"/>
              </a:lnSpc>
            </a:pPr>
            <a:r>
              <a:rPr lang="en-US" sz="2000" b="0" i="0" dirty="0">
                <a:solidFill>
                  <a:srgbClr val="000000"/>
                </a:solidFill>
                <a:latin typeface="Times New Roman"/>
                <a:ea typeface="Tahoma"/>
                <a:cs typeface="Tahoma"/>
              </a:rPr>
              <a:t>CWAY Sailor Self-Service</a:t>
            </a:r>
          </a:p>
          <a:p>
            <a:pPr>
              <a:lnSpc>
                <a:spcPct val="100000"/>
              </a:lnSpc>
            </a:pPr>
            <a:endParaRPr lang="en-US">
              <a:ea typeface="Tahoma"/>
              <a:cs typeface="Tahoma"/>
            </a:endParaRPr>
          </a:p>
        </p:txBody>
      </p:sp>
    </p:spTree>
    <p:extLst>
      <p:ext uri="{BB962C8B-B14F-4D97-AF65-F5344CB8AC3E}">
        <p14:creationId xmlns:p14="http://schemas.microsoft.com/office/powerpoint/2010/main" val="3751387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B88FE3-BB6E-191C-E1BB-33B480077A81}"/>
              </a:ext>
            </a:extLst>
          </p:cNvPr>
          <p:cNvSpPr>
            <a:spLocks noGrp="1"/>
          </p:cNvSpPr>
          <p:nvPr>
            <p:ph idx="1"/>
          </p:nvPr>
        </p:nvSpPr>
        <p:spPr>
          <a:xfrm>
            <a:off x="4988472" y="2979683"/>
            <a:ext cx="2215055" cy="681092"/>
          </a:xfrm>
        </p:spPr>
        <p:txBody>
          <a:bodyPr vert="horz" lIns="91440" tIns="45720" rIns="91440" bIns="45720" rtlCol="0" anchor="t">
            <a:normAutofit/>
          </a:bodyPr>
          <a:lstStyle/>
          <a:p>
            <a:pPr marL="0" indent="0">
              <a:buNone/>
            </a:pPr>
            <a:r>
              <a:rPr lang="en-US" sz="3200" b="1" dirty="0">
                <a:latin typeface="Times New Roman"/>
                <a:ea typeface="Calibri"/>
                <a:cs typeface="Calibri"/>
              </a:rPr>
              <a:t>Questions?</a:t>
            </a:r>
          </a:p>
        </p:txBody>
      </p:sp>
    </p:spTree>
    <p:extLst>
      <p:ext uri="{BB962C8B-B14F-4D97-AF65-F5344CB8AC3E}">
        <p14:creationId xmlns:p14="http://schemas.microsoft.com/office/powerpoint/2010/main" val="2591003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435348"/>
            <a:ext cx="10058400" cy="4704235"/>
          </a:xfrm>
        </p:spPr>
        <p:txBody>
          <a:bodyPr vert="horz" lIns="91440" tIns="45720" rIns="91440" bIns="45720" rtlCol="0" anchor="t">
            <a:normAutofit/>
          </a:bodyPr>
          <a:lstStyle/>
          <a:p>
            <a:pPr>
              <a:lnSpc>
                <a:spcPct val="120000"/>
              </a:lnSpc>
              <a:spcBef>
                <a:spcPts val="300"/>
              </a:spcBef>
              <a:spcAft>
                <a:spcPts val="300"/>
              </a:spcAft>
            </a:pPr>
            <a:r>
              <a:rPr lang="en-US" sz="2000" b="0" i="0" dirty="0">
                <a:solidFill>
                  <a:srgbClr val="000000"/>
                </a:solidFill>
                <a:latin typeface="Times New Roman"/>
                <a:cs typeface="Times New Roman"/>
              </a:rPr>
              <a:t>All Sailors E1-E9 must be qualified in  C-Way upon reporting to the command</a:t>
            </a:r>
            <a:endParaRPr lang="en-US" sz="2000">
              <a:latin typeface="Times New Roman"/>
              <a:ea typeface="Tahoma"/>
              <a:cs typeface="Times New Roman"/>
            </a:endParaRPr>
          </a:p>
          <a:p>
            <a:pPr marL="685800" lvl="2">
              <a:lnSpc>
                <a:spcPct val="120000"/>
              </a:lnSpc>
              <a:spcBef>
                <a:spcPts val="300"/>
              </a:spcBef>
              <a:spcAft>
                <a:spcPts val="300"/>
              </a:spcAft>
            </a:pPr>
            <a:r>
              <a:rPr lang="en-US" b="0" i="0" dirty="0">
                <a:solidFill>
                  <a:srgbClr val="000000"/>
                </a:solidFill>
                <a:latin typeface="Times New Roman"/>
                <a:ea typeface="Tahoma"/>
                <a:cs typeface="Tahoma"/>
              </a:rPr>
              <a:t>CCC's can utilize NAVPERS 1040/4 (Rev 07-2024)</a:t>
            </a:r>
          </a:p>
          <a:p>
            <a:pPr marL="228600" lvl="1">
              <a:lnSpc>
                <a:spcPct val="120000"/>
              </a:lnSpc>
              <a:spcBef>
                <a:spcPts val="300"/>
              </a:spcBef>
              <a:spcAft>
                <a:spcPts val="300"/>
              </a:spcAft>
            </a:pPr>
            <a:r>
              <a:rPr lang="en-US" sz="2000" b="0" i="0" dirty="0">
                <a:solidFill>
                  <a:srgbClr val="000000"/>
                </a:solidFill>
                <a:latin typeface="Times New Roman"/>
                <a:cs typeface="Times New Roman"/>
              </a:rPr>
              <a:t>E1-E9 must be recommended for retention to apply for OBLISERV within MNA</a:t>
            </a:r>
            <a:endParaRPr lang="en-US" sz="2000">
              <a:latin typeface="Times New Roman"/>
              <a:ea typeface="Tahoma"/>
              <a:cs typeface="Times New Roman"/>
            </a:endParaRPr>
          </a:p>
          <a:p>
            <a:pPr>
              <a:lnSpc>
                <a:spcPct val="120000"/>
              </a:lnSpc>
              <a:spcBef>
                <a:spcPts val="300"/>
              </a:spcBef>
              <a:spcAft>
                <a:spcPts val="300"/>
              </a:spcAft>
            </a:pPr>
            <a:r>
              <a:rPr lang="en-US" sz="2000" b="0" i="0" dirty="0">
                <a:solidFill>
                  <a:srgbClr val="000000"/>
                </a:solidFill>
                <a:latin typeface="Times New Roman"/>
                <a:ea typeface="Tahoma"/>
                <a:cs typeface="Tahoma"/>
              </a:rPr>
              <a:t>Active Duty Sailors can apply to affiliate with the Selected Reserves between 10 </a:t>
            </a:r>
            <a:r>
              <a:rPr lang="en-US" sz="2000" dirty="0">
                <a:solidFill>
                  <a:srgbClr val="000000"/>
                </a:solidFill>
                <a:latin typeface="Times New Roman"/>
                <a:ea typeface="Tahoma"/>
                <a:cs typeface="Tahoma"/>
              </a:rPr>
              <a:t>and 3 months</a:t>
            </a:r>
            <a:r>
              <a:rPr lang="en-US" sz="2000" b="0" i="0" dirty="0">
                <a:solidFill>
                  <a:srgbClr val="000000"/>
                </a:solidFill>
                <a:latin typeface="Times New Roman"/>
                <a:ea typeface="Tahoma"/>
                <a:cs typeface="Tahoma"/>
              </a:rPr>
              <a:t> prior to their SEAOS</a:t>
            </a:r>
          </a:p>
          <a:p>
            <a:pPr marL="685800" lvl="2">
              <a:lnSpc>
                <a:spcPct val="120000"/>
              </a:lnSpc>
              <a:spcBef>
                <a:spcPts val="300"/>
              </a:spcBef>
              <a:spcAft>
                <a:spcPts val="300"/>
              </a:spcAft>
            </a:pPr>
            <a:r>
              <a:rPr lang="en-US" b="0" i="0" dirty="0">
                <a:solidFill>
                  <a:srgbClr val="000000"/>
                </a:solidFill>
                <a:latin typeface="Times New Roman"/>
                <a:ea typeface="Tahoma"/>
                <a:cs typeface="Tahoma"/>
              </a:rPr>
              <a:t>E3-E6 Sailors with less than 14 years of service</a:t>
            </a:r>
          </a:p>
          <a:p>
            <a:pPr marL="0" indent="0">
              <a:lnSpc>
                <a:spcPct val="120000"/>
              </a:lnSpc>
              <a:spcBef>
                <a:spcPts val="300"/>
              </a:spcBef>
              <a:spcAft>
                <a:spcPts val="300"/>
              </a:spcAft>
              <a:buNone/>
            </a:pPr>
            <a:endParaRPr lang="en-US" sz="2000" b="0" i="0">
              <a:solidFill>
                <a:srgbClr val="000000"/>
              </a:solidFill>
              <a:latin typeface="Calibri"/>
              <a:ea typeface="Tahoma"/>
              <a:cs typeface="Tahoma"/>
            </a:endParaRPr>
          </a:p>
          <a:p>
            <a:pPr>
              <a:lnSpc>
                <a:spcPct val="120000"/>
              </a:lnSpc>
              <a:spcBef>
                <a:spcPts val="300"/>
              </a:spcBef>
              <a:spcAft>
                <a:spcPts val="300"/>
              </a:spcAft>
              <a:buNone/>
            </a:pPr>
            <a:endParaRPr lang="en-US" sz="2000">
              <a:ea typeface="Tahoma"/>
              <a:cs typeface="Tahoma"/>
            </a:endParaRPr>
          </a:p>
        </p:txBody>
      </p:sp>
      <p:sp>
        <p:nvSpPr>
          <p:cNvPr id="7" name="Title 1">
            <a:extLst>
              <a:ext uri="{FF2B5EF4-FFF2-40B4-BE49-F238E27FC236}">
                <a16:creationId xmlns:a16="http://schemas.microsoft.com/office/drawing/2014/main" id="{69ECE20E-5FD4-A83D-8CA1-E778871C22D2}"/>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Guidance</a:t>
            </a:r>
            <a:endParaRPr lang="en-US" sz="2000" i="0" dirty="0">
              <a:solidFill>
                <a:srgbClr val="000000"/>
              </a:solidFill>
              <a:latin typeface="Times New Roman"/>
              <a:ea typeface="Calibri"/>
              <a:cs typeface="Times New Roman"/>
            </a:endParaRPr>
          </a:p>
        </p:txBody>
      </p:sp>
    </p:spTree>
    <p:extLst>
      <p:ext uri="{BB962C8B-B14F-4D97-AF65-F5344CB8AC3E}">
        <p14:creationId xmlns:p14="http://schemas.microsoft.com/office/powerpoint/2010/main" val="248613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495639"/>
            <a:ext cx="10058400" cy="4441976"/>
          </a:xfrm>
        </p:spPr>
        <p:txBody>
          <a:bodyPr vert="horz" lIns="91440" tIns="45720" rIns="91440" bIns="45720" rtlCol="0" anchor="t">
            <a:noAutofit/>
          </a:bodyPr>
          <a:lstStyle/>
          <a:p>
            <a:pPr>
              <a:lnSpc>
                <a:spcPct val="100000"/>
              </a:lnSpc>
              <a:spcBef>
                <a:spcPts val="300"/>
              </a:spcBef>
              <a:spcAft>
                <a:spcPts val="300"/>
              </a:spcAft>
            </a:pPr>
            <a:r>
              <a:rPr lang="en-US" sz="2000" b="0" i="0" dirty="0">
                <a:solidFill>
                  <a:srgbClr val="000000"/>
                </a:solidFill>
                <a:latin typeface="Times New Roman"/>
                <a:ea typeface="Tahoma"/>
                <a:cs typeface="Tahoma"/>
              </a:rPr>
              <a:t>Selected Reserve Sailors</a:t>
            </a:r>
          </a:p>
          <a:p>
            <a:pPr marL="685800" lvl="3">
              <a:lnSpc>
                <a:spcPct val="100000"/>
              </a:lnSpc>
              <a:spcBef>
                <a:spcPts val="300"/>
              </a:spcBef>
              <a:spcAft>
                <a:spcPts val="300"/>
              </a:spcAft>
            </a:pPr>
            <a:r>
              <a:rPr lang="en-US" sz="2000" b="0" i="0" dirty="0">
                <a:solidFill>
                  <a:srgbClr val="000000"/>
                </a:solidFill>
                <a:latin typeface="Times New Roman"/>
                <a:ea typeface="Tahoma"/>
                <a:cs typeface="Tahoma"/>
              </a:rPr>
              <a:t>Can apply for lateral conversions</a:t>
            </a:r>
          </a:p>
          <a:p>
            <a:pPr marL="685800" lvl="3">
              <a:lnSpc>
                <a:spcPct val="100000"/>
              </a:lnSpc>
              <a:spcBef>
                <a:spcPts val="300"/>
              </a:spcBef>
              <a:spcAft>
                <a:spcPts val="300"/>
              </a:spcAft>
            </a:pPr>
            <a:r>
              <a:rPr lang="en-US" sz="2000" b="0" i="0" dirty="0">
                <a:solidFill>
                  <a:srgbClr val="000000"/>
                </a:solidFill>
                <a:latin typeface="Times New Roman"/>
                <a:ea typeface="Tahoma"/>
                <a:cs typeface="Tahoma"/>
              </a:rPr>
              <a:t>Apply to change from Reserve Component to Active Component (RC2AC program)</a:t>
            </a:r>
          </a:p>
          <a:p>
            <a:pPr>
              <a:lnSpc>
                <a:spcPct val="100000"/>
              </a:lnSpc>
              <a:spcBef>
                <a:spcPts val="300"/>
              </a:spcBef>
              <a:spcAft>
                <a:spcPts val="300"/>
              </a:spcAft>
            </a:pPr>
            <a:r>
              <a:rPr lang="en-US" sz="2000" b="0" i="0" dirty="0">
                <a:solidFill>
                  <a:srgbClr val="000000"/>
                </a:solidFill>
                <a:latin typeface="Times New Roman"/>
                <a:ea typeface="Tahoma"/>
                <a:cs typeface="Tahoma"/>
              </a:rPr>
              <a:t>Review and/or submit applications for all required personnel monthly</a:t>
            </a:r>
          </a:p>
          <a:p>
            <a:pPr>
              <a:lnSpc>
                <a:spcPct val="100000"/>
              </a:lnSpc>
              <a:spcBef>
                <a:spcPts val="300"/>
              </a:spcBef>
              <a:spcAft>
                <a:spcPts val="300"/>
              </a:spcAft>
            </a:pPr>
            <a:r>
              <a:rPr lang="en-US" sz="2000" b="0" i="0" dirty="0">
                <a:solidFill>
                  <a:srgbClr val="000000"/>
                </a:solidFill>
                <a:latin typeface="Times New Roman"/>
                <a:ea typeface="Tahoma"/>
                <a:cs typeface="Tahoma"/>
              </a:rPr>
              <a:t>Update your Sailor’s career intentions and applications appropriately</a:t>
            </a:r>
          </a:p>
          <a:p>
            <a:pPr>
              <a:lnSpc>
                <a:spcPct val="100000"/>
              </a:lnSpc>
              <a:spcBef>
                <a:spcPts val="300"/>
              </a:spcBef>
              <a:spcAft>
                <a:spcPts val="300"/>
              </a:spcAft>
            </a:pPr>
            <a:r>
              <a:rPr lang="en-US" sz="2000" b="0" i="0" dirty="0">
                <a:solidFill>
                  <a:srgbClr val="000000"/>
                </a:solidFill>
                <a:latin typeface="Times New Roman"/>
                <a:ea typeface="Tahoma"/>
                <a:cs typeface="Tahoma"/>
              </a:rPr>
              <a:t>Ensure PACT Marketplace is updated with Sailor's intentions prior to submission deadline</a:t>
            </a:r>
          </a:p>
          <a:p>
            <a:pPr>
              <a:lnSpc>
                <a:spcPct val="100000"/>
              </a:lnSpc>
              <a:spcBef>
                <a:spcPts val="300"/>
              </a:spcBef>
              <a:spcAft>
                <a:spcPts val="300"/>
              </a:spcAft>
            </a:pPr>
            <a:r>
              <a:rPr lang="en-US" sz="2000" b="0" i="0" dirty="0">
                <a:solidFill>
                  <a:srgbClr val="000000"/>
                </a:solidFill>
                <a:latin typeface="Times New Roman"/>
                <a:ea typeface="Tahoma"/>
                <a:cs typeface="Tahoma"/>
              </a:rPr>
              <a:t>Encourage Sailors to use the CEM function and complete the Job Opportunities In the Navy (JOIN) survey to assist them in getting desired jobs</a:t>
            </a:r>
          </a:p>
          <a:p>
            <a:pPr>
              <a:lnSpc>
                <a:spcPct val="100000"/>
              </a:lnSpc>
              <a:spcBef>
                <a:spcPts val="300"/>
              </a:spcBef>
              <a:spcAft>
                <a:spcPts val="300"/>
              </a:spcAft>
              <a:buNone/>
            </a:pPr>
            <a:endParaRPr lang="en-US" sz="2200">
              <a:solidFill>
                <a:schemeClr val="accent3"/>
              </a:solidFill>
              <a:ea typeface="Tahoma"/>
              <a:cs typeface="Tahoma"/>
            </a:endParaRPr>
          </a:p>
        </p:txBody>
      </p:sp>
      <p:sp>
        <p:nvSpPr>
          <p:cNvPr id="7" name="Title 1">
            <a:extLst>
              <a:ext uri="{FF2B5EF4-FFF2-40B4-BE49-F238E27FC236}">
                <a16:creationId xmlns:a16="http://schemas.microsoft.com/office/drawing/2014/main" id="{BD947771-F76C-7567-A7B0-3C0B26BFB3B1}"/>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Guidance (cont.)</a:t>
            </a:r>
            <a:endParaRPr lang="en-US" sz="2000" i="0" dirty="0">
              <a:solidFill>
                <a:srgbClr val="000000"/>
              </a:solidFill>
              <a:latin typeface="Times New Roman"/>
              <a:ea typeface="Calibri"/>
              <a:cs typeface="Times New Roman"/>
            </a:endParaRPr>
          </a:p>
        </p:txBody>
      </p:sp>
    </p:spTree>
    <p:extLst>
      <p:ext uri="{BB962C8B-B14F-4D97-AF65-F5344CB8AC3E}">
        <p14:creationId xmlns:p14="http://schemas.microsoft.com/office/powerpoint/2010/main" val="2017219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57939" y="1185568"/>
            <a:ext cx="10058401" cy="4696896"/>
          </a:xfrm>
        </p:spPr>
        <p:txBody>
          <a:bodyPr vert="horz" lIns="91440" tIns="45720" rIns="91440" bIns="45720" rtlCol="0" anchor="t">
            <a:normAutofit/>
          </a:bodyPr>
          <a:lstStyle/>
          <a:p>
            <a:pPr>
              <a:lnSpc>
                <a:spcPct val="120000"/>
              </a:lnSpc>
              <a:spcBef>
                <a:spcPts val="300"/>
              </a:spcBef>
              <a:spcAft>
                <a:spcPts val="300"/>
              </a:spcAft>
            </a:pPr>
            <a:r>
              <a:rPr lang="en-US" sz="2000" b="0" i="0" dirty="0">
                <a:latin typeface="Times New Roman"/>
                <a:ea typeface="Tahoma"/>
                <a:cs typeface="Tahoma"/>
              </a:rPr>
              <a:t>Targeted Reentry Program (TRP) applications must be submitted 16-4 months from SEAOS</a:t>
            </a:r>
          </a:p>
          <a:p>
            <a:pPr>
              <a:lnSpc>
                <a:spcPct val="120000"/>
              </a:lnSpc>
              <a:spcBef>
                <a:spcPts val="300"/>
              </a:spcBef>
              <a:spcAft>
                <a:spcPts val="300"/>
              </a:spcAft>
            </a:pPr>
            <a:r>
              <a:rPr lang="en-US" sz="2000" dirty="0">
                <a:latin typeface="Times New Roman"/>
                <a:ea typeface="+mn-lt"/>
                <a:cs typeface="+mn-lt"/>
              </a:rPr>
              <a:t>C-WAY automatically generates </a:t>
            </a:r>
            <a:r>
              <a:rPr lang="en-US" sz="2000" b="0" i="0" dirty="0">
                <a:latin typeface="Times New Roman"/>
                <a:ea typeface="+mn-lt"/>
                <a:cs typeface="+mn-lt"/>
              </a:rPr>
              <a:t>SELRES applications </a:t>
            </a:r>
            <a:r>
              <a:rPr lang="en-US" sz="2000" dirty="0">
                <a:latin typeface="Times New Roman"/>
                <a:ea typeface="+mn-lt"/>
                <a:cs typeface="+mn-lt"/>
              </a:rPr>
              <a:t>for 4-2-2 Sailors starting at 11 or 12</a:t>
            </a:r>
            <a:r>
              <a:rPr lang="en-US" sz="2000" b="0" i="0" dirty="0">
                <a:latin typeface="Times New Roman"/>
                <a:ea typeface="+mn-lt"/>
                <a:cs typeface="+mn-lt"/>
              </a:rPr>
              <a:t> months</a:t>
            </a:r>
            <a:r>
              <a:rPr lang="en-US" sz="2000" dirty="0">
                <a:latin typeface="Times New Roman"/>
                <a:ea typeface="+mn-lt"/>
                <a:cs typeface="+mn-lt"/>
              </a:rPr>
              <a:t> from</a:t>
            </a:r>
            <a:r>
              <a:rPr lang="en-US" sz="2000" b="0" i="0" dirty="0">
                <a:latin typeface="Times New Roman"/>
                <a:ea typeface="+mn-lt"/>
                <a:cs typeface="+mn-lt"/>
              </a:rPr>
              <a:t> SEAOS</a:t>
            </a:r>
          </a:p>
          <a:p>
            <a:pPr>
              <a:lnSpc>
                <a:spcPct val="120000"/>
              </a:lnSpc>
              <a:spcBef>
                <a:spcPts val="300"/>
              </a:spcBef>
              <a:spcAft>
                <a:spcPts val="300"/>
              </a:spcAft>
            </a:pPr>
            <a:r>
              <a:rPr lang="en-US" sz="2000" dirty="0">
                <a:latin typeface="Times New Roman"/>
                <a:ea typeface="+mn-lt"/>
                <a:cs typeface="+mn-lt"/>
              </a:rPr>
              <a:t>The 4-2-2 SELRES submission window is 10 to 3 months from SEAOS</a:t>
            </a:r>
            <a:endParaRPr lang="en-US" sz="2000">
              <a:latin typeface="Times New Roman"/>
              <a:ea typeface="Tahoma"/>
              <a:cs typeface="Tahoma"/>
            </a:endParaRPr>
          </a:p>
          <a:p>
            <a:pPr>
              <a:lnSpc>
                <a:spcPct val="120000"/>
              </a:lnSpc>
              <a:spcBef>
                <a:spcPts val="300"/>
              </a:spcBef>
              <a:spcAft>
                <a:spcPts val="300"/>
              </a:spcAft>
            </a:pPr>
            <a:r>
              <a:rPr lang="en-US" sz="2000" dirty="0">
                <a:latin typeface="Times New Roman"/>
                <a:ea typeface="Tahoma"/>
                <a:cs typeface="Tahoma"/>
              </a:rPr>
              <a:t>Non 4-2-2</a:t>
            </a:r>
            <a:r>
              <a:rPr lang="en-US" sz="2000" b="0" i="0" dirty="0">
                <a:latin typeface="Times New Roman"/>
                <a:ea typeface="Tahoma"/>
                <a:cs typeface="Tahoma"/>
              </a:rPr>
              <a:t> SELRES</a:t>
            </a:r>
            <a:r>
              <a:rPr lang="en-US" sz="2000" dirty="0">
                <a:latin typeface="Times New Roman"/>
                <a:ea typeface="Tahoma"/>
                <a:cs typeface="Tahoma"/>
              </a:rPr>
              <a:t> </a:t>
            </a:r>
            <a:r>
              <a:rPr lang="en-US" sz="2000" dirty="0">
                <a:latin typeface="Times New Roman"/>
                <a:ea typeface="+mn-lt"/>
                <a:cs typeface="+mn-lt"/>
              </a:rPr>
              <a:t>window is 10 to 3 months from </a:t>
            </a:r>
            <a:r>
              <a:rPr lang="en-US" sz="2000" b="0" i="0" dirty="0">
                <a:latin typeface="Times New Roman"/>
                <a:ea typeface="+mn-lt"/>
                <a:cs typeface="+mn-lt"/>
              </a:rPr>
              <a:t>SEAOS</a:t>
            </a:r>
          </a:p>
          <a:p>
            <a:pPr>
              <a:lnSpc>
                <a:spcPct val="120000"/>
              </a:lnSpc>
              <a:spcBef>
                <a:spcPts val="300"/>
              </a:spcBef>
              <a:spcAft>
                <a:spcPts val="300"/>
              </a:spcAft>
            </a:pPr>
            <a:r>
              <a:rPr lang="en-US" sz="2000" dirty="0">
                <a:solidFill>
                  <a:srgbClr val="212529"/>
                </a:solidFill>
                <a:latin typeface="Times New Roman"/>
                <a:ea typeface="Calibri"/>
                <a:cs typeface="Calibri"/>
              </a:rPr>
              <a:t>PACT Sailors will begin applying for billets 12-months prior to their projected rotation date (PRD) </a:t>
            </a:r>
            <a:endParaRPr lang="en-US" sz="2000">
              <a:latin typeface="Times New Roman"/>
              <a:ea typeface="Verdana"/>
              <a:cs typeface="Tahoma"/>
            </a:endParaRPr>
          </a:p>
          <a:p>
            <a:pPr>
              <a:lnSpc>
                <a:spcPct val="120000"/>
              </a:lnSpc>
              <a:spcBef>
                <a:spcPts val="300"/>
              </a:spcBef>
              <a:spcAft>
                <a:spcPts val="300"/>
              </a:spcAft>
            </a:pPr>
            <a:r>
              <a:rPr lang="en-US" sz="2000" dirty="0">
                <a:solidFill>
                  <a:srgbClr val="212529"/>
                </a:solidFill>
                <a:latin typeface="Times New Roman"/>
                <a:ea typeface="Verdana"/>
                <a:cs typeface="Tahoma"/>
              </a:rPr>
              <a:t>Some rating communities require special screening packages 13 to 16 months prior to PRD, for example, LN, AW, RP, MA, SO, submarine, EOD, ND, Information Warfare</a:t>
            </a:r>
          </a:p>
          <a:p>
            <a:pPr>
              <a:lnSpc>
                <a:spcPct val="120000"/>
              </a:lnSpc>
              <a:spcBef>
                <a:spcPts val="300"/>
              </a:spcBef>
              <a:spcAft>
                <a:spcPts val="300"/>
              </a:spcAft>
            </a:pPr>
            <a:endParaRPr lang="en-US" sz="2000">
              <a:solidFill>
                <a:srgbClr val="000000"/>
              </a:solidFill>
              <a:latin typeface="Calibri"/>
              <a:ea typeface="Tahoma"/>
              <a:cs typeface="Tahoma"/>
            </a:endParaRPr>
          </a:p>
          <a:p>
            <a:pPr>
              <a:lnSpc>
                <a:spcPct val="120000"/>
              </a:lnSpc>
              <a:spcBef>
                <a:spcPts val="300"/>
              </a:spcBef>
              <a:spcAft>
                <a:spcPts val="300"/>
              </a:spcAft>
            </a:pPr>
            <a:endParaRPr lang="en-US" sz="2000">
              <a:latin typeface="Calibri"/>
              <a:ea typeface="Tahoma"/>
              <a:cs typeface="Tahoma"/>
            </a:endParaRPr>
          </a:p>
        </p:txBody>
      </p:sp>
      <p:sp>
        <p:nvSpPr>
          <p:cNvPr id="7" name="Title 1">
            <a:extLst>
              <a:ext uri="{FF2B5EF4-FFF2-40B4-BE49-F238E27FC236}">
                <a16:creationId xmlns:a16="http://schemas.microsoft.com/office/drawing/2014/main" id="{CF0EF46D-B0F5-EEDD-9F72-01D2CFBC81F2}"/>
              </a:ext>
            </a:extLst>
          </p:cNvPr>
          <p:cNvSpPr>
            <a:spLocks noGrp="1"/>
          </p:cNvSpPr>
          <p:nvPr>
            <p:ph type="title"/>
          </p:nvPr>
        </p:nvSpPr>
        <p:spPr>
          <a:xfrm>
            <a:off x="670" y="3741"/>
            <a:ext cx="12190660" cy="1358693"/>
          </a:xfrm>
        </p:spPr>
        <p:txBody>
          <a:bodyPr>
            <a:normAutofit/>
          </a:bodyPr>
          <a:lstStyle/>
          <a:p>
            <a:pPr algn="ctr"/>
            <a:r>
              <a:rPr lang="en-US" sz="3200" b="1" dirty="0">
                <a:solidFill>
                  <a:srgbClr val="000000"/>
                </a:solidFill>
                <a:latin typeface="Times New Roman"/>
                <a:cs typeface="Times New Roman"/>
              </a:rPr>
              <a:t>CAREER WAYPOINTS </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Timeline</a:t>
            </a:r>
            <a:endParaRPr lang="en-US" sz="2000" i="0" dirty="0">
              <a:solidFill>
                <a:srgbClr val="000000"/>
              </a:solidFill>
              <a:latin typeface="Times New Roman"/>
              <a:ea typeface="Calibri"/>
              <a:cs typeface="Times New Roman"/>
            </a:endParaRPr>
          </a:p>
        </p:txBody>
      </p:sp>
    </p:spTree>
    <p:extLst>
      <p:ext uri="{BB962C8B-B14F-4D97-AF65-F5344CB8AC3E}">
        <p14:creationId xmlns:p14="http://schemas.microsoft.com/office/powerpoint/2010/main" val="711757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392678-4675-EC3B-237C-570DFEAD6F67}"/>
              </a:ext>
            </a:extLst>
          </p:cNvPr>
          <p:cNvSpPr>
            <a:spLocks noGrp="1"/>
          </p:cNvSpPr>
          <p:nvPr>
            <p:ph idx="1"/>
          </p:nvPr>
        </p:nvSpPr>
        <p:spPr>
          <a:xfrm>
            <a:off x="1066799" y="1361325"/>
            <a:ext cx="10058399" cy="4482059"/>
          </a:xfrm>
        </p:spPr>
        <p:txBody>
          <a:bodyPr vert="horz" lIns="91440" tIns="45720" rIns="91440" bIns="45720" rtlCol="0" anchor="t">
            <a:normAutofit/>
          </a:bodyPr>
          <a:lstStyle/>
          <a:p>
            <a:pPr marL="0" indent="0">
              <a:lnSpc>
                <a:spcPct val="110000"/>
              </a:lnSpc>
              <a:spcBef>
                <a:spcPts val="300"/>
              </a:spcBef>
              <a:spcAft>
                <a:spcPts val="300"/>
              </a:spcAft>
              <a:buNone/>
            </a:pPr>
            <a:r>
              <a:rPr lang="en-US" sz="2000" b="1" dirty="0">
                <a:latin typeface="Times New Roman"/>
                <a:ea typeface="Tahoma"/>
                <a:cs typeface="Tahoma"/>
              </a:rPr>
              <a:t>Improving ASVAB/AFCT Scores: </a:t>
            </a:r>
          </a:p>
          <a:p>
            <a:pPr>
              <a:lnSpc>
                <a:spcPct val="110000"/>
              </a:lnSpc>
              <a:spcBef>
                <a:spcPts val="300"/>
              </a:spcBef>
              <a:spcAft>
                <a:spcPts val="300"/>
              </a:spcAft>
            </a:pPr>
            <a:r>
              <a:rPr lang="en-US" sz="2000" b="0" i="0" dirty="0">
                <a:latin typeface="Times New Roman"/>
                <a:ea typeface="Tahoma"/>
                <a:cs typeface="Tahoma"/>
              </a:rPr>
              <a:t>CO authorization</a:t>
            </a:r>
          </a:p>
          <a:p>
            <a:pPr>
              <a:lnSpc>
                <a:spcPct val="110000"/>
              </a:lnSpc>
              <a:spcBef>
                <a:spcPts val="300"/>
              </a:spcBef>
              <a:spcAft>
                <a:spcPts val="300"/>
              </a:spcAft>
            </a:pPr>
            <a:r>
              <a:rPr lang="en-US" sz="2000" b="0" i="0" dirty="0">
                <a:latin typeface="Times New Roman"/>
                <a:ea typeface="Tahoma"/>
                <a:cs typeface="Tahoma"/>
              </a:rPr>
              <a:t>Must show academic improvement by completing one of the following before retaking:</a:t>
            </a:r>
          </a:p>
          <a:p>
            <a:pPr lvl="1">
              <a:lnSpc>
                <a:spcPct val="110000"/>
              </a:lnSpc>
              <a:spcBef>
                <a:spcPts val="300"/>
              </a:spcBef>
              <a:spcAft>
                <a:spcPts val="300"/>
              </a:spcAft>
            </a:pPr>
            <a:r>
              <a:rPr lang="en-US" sz="2000" dirty="0">
                <a:latin typeface="Times New Roman"/>
                <a:ea typeface="Tahoma"/>
                <a:cs typeface="Tahoma"/>
              </a:rPr>
              <a:t>Highschool</a:t>
            </a:r>
            <a:r>
              <a:rPr lang="en-US" sz="2000" b="0" i="0" dirty="0">
                <a:latin typeface="Times New Roman"/>
                <a:ea typeface="Tahoma"/>
                <a:cs typeface="Tahoma"/>
              </a:rPr>
              <a:t> diploma, GED, or passed the U. S. citizenship test</a:t>
            </a:r>
          </a:p>
          <a:p>
            <a:pPr lvl="1">
              <a:lnSpc>
                <a:spcPct val="110000"/>
              </a:lnSpc>
              <a:spcBef>
                <a:spcPts val="300"/>
              </a:spcBef>
              <a:spcAft>
                <a:spcPts val="300"/>
              </a:spcAft>
            </a:pPr>
            <a:r>
              <a:rPr lang="en-US" sz="2000" dirty="0">
                <a:latin typeface="Times New Roman"/>
                <a:ea typeface="Cambria"/>
                <a:cs typeface="Tahoma"/>
              </a:rPr>
              <a:t>EBSCO Learning Express</a:t>
            </a:r>
            <a:endParaRPr lang="en-US" sz="2000" b="0" i="0" dirty="0">
              <a:latin typeface="Times New Roman"/>
              <a:ea typeface="Cambria"/>
              <a:cs typeface="Tahoma"/>
            </a:endParaRPr>
          </a:p>
          <a:p>
            <a:pPr lvl="1">
              <a:lnSpc>
                <a:spcPct val="110000"/>
              </a:lnSpc>
              <a:spcBef>
                <a:spcPts val="300"/>
              </a:spcBef>
              <a:spcAft>
                <a:spcPts val="300"/>
              </a:spcAft>
            </a:pPr>
            <a:r>
              <a:rPr lang="en-US" sz="2000" dirty="0">
                <a:latin typeface="Times New Roman"/>
                <a:ea typeface="Cambria"/>
                <a:cs typeface="Tahoma"/>
              </a:rPr>
              <a:t>OASC </a:t>
            </a:r>
          </a:p>
          <a:p>
            <a:pPr lvl="1">
              <a:lnSpc>
                <a:spcPct val="110000"/>
              </a:lnSpc>
              <a:spcBef>
                <a:spcPts val="300"/>
              </a:spcBef>
              <a:spcAft>
                <a:spcPts val="300"/>
              </a:spcAft>
            </a:pPr>
            <a:r>
              <a:rPr lang="en-US" sz="2000" b="0" i="0" dirty="0">
                <a:latin typeface="Times New Roman"/>
                <a:ea typeface="Tahoma"/>
                <a:cs typeface="Tahoma"/>
              </a:rPr>
              <a:t>Complete a college or correspondence course</a:t>
            </a:r>
          </a:p>
          <a:p>
            <a:pPr>
              <a:lnSpc>
                <a:spcPct val="110000"/>
              </a:lnSpc>
              <a:spcBef>
                <a:spcPts val="300"/>
              </a:spcBef>
              <a:spcAft>
                <a:spcPts val="300"/>
              </a:spcAft>
            </a:pPr>
            <a:r>
              <a:rPr lang="en-US" sz="2000" b="0" i="0" dirty="0">
                <a:latin typeface="Times New Roman"/>
                <a:ea typeface="Tahoma"/>
                <a:cs typeface="Tahoma"/>
              </a:rPr>
              <a:t>New scores will be updated in the Enlisted Master File after processing</a:t>
            </a:r>
          </a:p>
          <a:p>
            <a:pPr>
              <a:lnSpc>
                <a:spcPct val="110000"/>
              </a:lnSpc>
              <a:spcBef>
                <a:spcPts val="300"/>
              </a:spcBef>
              <a:spcAft>
                <a:spcPts val="300"/>
              </a:spcAft>
            </a:pPr>
            <a:r>
              <a:rPr lang="en-US" sz="2000" b="0" i="0" dirty="0">
                <a:latin typeface="Times New Roman"/>
                <a:ea typeface="Tahoma"/>
                <a:cs typeface="Tahoma"/>
              </a:rPr>
              <a:t>The new AFCT test score is final and will replace the current ASVAB/AFCT test score</a:t>
            </a:r>
          </a:p>
          <a:p>
            <a:pPr>
              <a:lnSpc>
                <a:spcPct val="110000"/>
              </a:lnSpc>
              <a:spcBef>
                <a:spcPts val="300"/>
              </a:spcBef>
              <a:spcAft>
                <a:spcPts val="300"/>
              </a:spcAft>
            </a:pPr>
            <a:r>
              <a:rPr lang="en-US" sz="2000" dirty="0">
                <a:latin typeface="Times New Roman"/>
                <a:ea typeface="Tahoma"/>
                <a:cs typeface="Segoe UI"/>
              </a:rPr>
              <a:t>Taking the AFCT via another service testing site (Army, Airforce) does not update Navy EMF and will require CCC action to update</a:t>
            </a:r>
            <a:endParaRPr lang="en-US" sz="2000" dirty="0">
              <a:latin typeface="Times New Roman"/>
              <a:ea typeface="Tahoma"/>
              <a:cs typeface="Tahoma"/>
            </a:endParaRPr>
          </a:p>
        </p:txBody>
      </p:sp>
      <p:sp>
        <p:nvSpPr>
          <p:cNvPr id="5" name="Title 1">
            <a:extLst>
              <a:ext uri="{FF2B5EF4-FFF2-40B4-BE49-F238E27FC236}">
                <a16:creationId xmlns:a16="http://schemas.microsoft.com/office/drawing/2014/main" id="{14CD11DD-C04E-652A-5E7F-C8995F81C44D}"/>
              </a:ext>
            </a:extLst>
          </p:cNvPr>
          <p:cNvSpPr txBox="1">
            <a:spLocks/>
          </p:cNvSpPr>
          <p:nvPr/>
        </p:nvSpPr>
        <p:spPr>
          <a:xfrm>
            <a:off x="670" y="3741"/>
            <a:ext cx="12190660"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imes New Roman"/>
                <a:cs typeface="Times New Roman"/>
              </a:rPr>
              <a:t>Armed Forces Classification Test (AFCT)</a:t>
            </a:r>
            <a:br>
              <a:rPr lang="en-US" sz="2000" dirty="0">
                <a:solidFill>
                  <a:srgbClr val="000000"/>
                </a:solidFill>
                <a:latin typeface="Times New Roman"/>
                <a:cs typeface="Times New Roman"/>
              </a:rPr>
            </a:br>
            <a:r>
              <a:rPr lang="en-US" sz="2000" dirty="0">
                <a:solidFill>
                  <a:srgbClr val="000000"/>
                </a:solidFill>
                <a:latin typeface="Times New Roman"/>
                <a:ea typeface="Calibri"/>
                <a:cs typeface="Times New Roman"/>
              </a:rPr>
              <a:t>MILPERSMAN 1236-010</a:t>
            </a:r>
          </a:p>
        </p:txBody>
      </p:sp>
    </p:spTree>
    <p:extLst>
      <p:ext uri="{BB962C8B-B14F-4D97-AF65-F5344CB8AC3E}">
        <p14:creationId xmlns:p14="http://schemas.microsoft.com/office/powerpoint/2010/main" val="3577312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2727AD1366E48A3C341A92A39677A" ma:contentTypeVersion="3" ma:contentTypeDescription="Create a new document." ma:contentTypeScope="" ma:versionID="aa4f8122a2d469bd63a3ddaea1e9f398">
  <xsd:schema xmlns:xsd="http://www.w3.org/2001/XMLSchema" xmlns:xs="http://www.w3.org/2001/XMLSchema" xmlns:p="http://schemas.microsoft.com/office/2006/metadata/properties" xmlns:ns2="0caf38a1-3a1c-4f86-b30f-ec0eec563c4d" targetNamespace="http://schemas.microsoft.com/office/2006/metadata/properties" ma:root="true" ma:fieldsID="7a4888f717ccd471d270bfd4b045b54d" ns2:_="">
    <xsd:import namespace="0caf38a1-3a1c-4f86-b30f-ec0eec563c4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af38a1-3a1c-4f86-b30f-ec0eec563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D08247-A3EB-409F-ABCD-20DB69F48C98}">
  <ds:schemaRefs>
    <ds:schemaRef ds:uri="http://schemas.microsoft.com/office/2006/metadata/properties"/>
    <ds:schemaRef ds:uri="0caf38a1-3a1c-4f86-b30f-ec0eec563c4d"/>
    <ds:schemaRef ds:uri="http://www.w3.org/XML/1998/namespace"/>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3E311199-DF19-4246-9744-90D01DFFF4B8}">
  <ds:schemaRefs>
    <ds:schemaRef ds:uri="0caf38a1-3a1c-4f86-b30f-ec0eec563c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38F0FF-C92D-4B8B-AA8D-31556536A9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TotalTime>
  <Words>4322</Words>
  <Application>Microsoft Office PowerPoint</Application>
  <PresentationFormat>Widescreen</PresentationFormat>
  <Paragraphs>427</Paragraphs>
  <Slides>51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Aptos</vt:lpstr>
      <vt:lpstr>Aptos Display</vt:lpstr>
      <vt:lpstr>Arial</vt:lpstr>
      <vt:lpstr>Calibri</vt:lpstr>
      <vt:lpstr>Tahoma</vt:lpstr>
      <vt:lpstr>Times New Roman</vt:lpstr>
      <vt:lpstr>Wingdings</vt:lpstr>
      <vt:lpstr>Office Theme</vt:lpstr>
      <vt:lpstr>PowerPoint Presentation</vt:lpstr>
      <vt:lpstr>Enabling Objectives</vt:lpstr>
      <vt:lpstr>REFERENCES</vt:lpstr>
      <vt:lpstr>REFERENCES (cont.)</vt:lpstr>
      <vt:lpstr>CAREER WAYPOINTS  (CWAY)</vt:lpstr>
      <vt:lpstr>CAREER WAYPOINTS  Guidance</vt:lpstr>
      <vt:lpstr>CAREER WAYPOINTS  Guidance (cont.)</vt:lpstr>
      <vt:lpstr>CAREER WAYPOINTS  Timeline</vt:lpstr>
      <vt:lpstr>PowerPoint Presentation</vt:lpstr>
      <vt:lpstr>PowerPoint Presentation</vt:lpstr>
      <vt:lpstr>CAREER WAYPOINTS  Qualifying Sailors</vt:lpstr>
      <vt:lpstr>CAREER WAYPOINTS  Qualifying Sailors (cont.)</vt:lpstr>
      <vt:lpstr>CAREER WAYPOINTS  Qualifying Sailors (cont.)</vt:lpstr>
      <vt:lpstr>PowerPoint Presentation</vt:lpstr>
      <vt:lpstr>PowerPoint Presentation</vt:lpstr>
      <vt:lpstr>MyNavy Assignment (MNA) Quota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Check</vt:lpstr>
      <vt:lpstr>Summary and Review</vt:lpstr>
      <vt:lpstr>PowerPoint Presentation</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 CWAY and PACT</dc:title>
  <dc:creator>BUPERS</dc:creator>
  <cp:lastModifiedBy>Gallagher, Vicky A CTR USN COMNAVPERSCOM MIL TN (USA)</cp:lastModifiedBy>
  <cp:revision>460</cp:revision>
  <dcterms:created xsi:type="dcterms:W3CDTF">2025-06-01T00:52:09Z</dcterms:created>
  <dcterms:modified xsi:type="dcterms:W3CDTF">2025-12-09T17:02:58Z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0x010100E7B2727AD1366E48A3C341A92A39677A</vt:lpwstr>
  </property>
</Properties>
</file>